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57" r:id="rId4"/>
    <p:sldId id="259" r:id="rId5"/>
    <p:sldId id="261" r:id="rId6"/>
    <p:sldId id="260" r:id="rId7"/>
    <p:sldId id="265" r:id="rId8"/>
    <p:sldId id="267" r:id="rId9"/>
    <p:sldId id="288" r:id="rId10"/>
    <p:sldId id="268" r:id="rId11"/>
    <p:sldId id="263" r:id="rId12"/>
    <p:sldId id="289" r:id="rId13"/>
    <p:sldId id="273" r:id="rId14"/>
    <p:sldId id="275" r:id="rId15"/>
    <p:sldId id="276" r:id="rId16"/>
    <p:sldId id="277" r:id="rId17"/>
    <p:sldId id="278" r:id="rId18"/>
    <p:sldId id="285" r:id="rId19"/>
    <p:sldId id="280" r:id="rId20"/>
    <p:sldId id="291" r:id="rId21"/>
    <p:sldId id="283" r:id="rId22"/>
    <p:sldId id="286" r:id="rId23"/>
    <p:sldId id="292" r:id="rId24"/>
    <p:sldId id="293" r:id="rId25"/>
    <p:sldId id="287" r:id="rId26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00" autoAdjust="0"/>
    <p:restoredTop sz="94660"/>
  </p:normalViewPr>
  <p:slideViewPr>
    <p:cSldViewPr>
      <p:cViewPr varScale="1">
        <p:scale>
          <a:sx n="41" d="100"/>
          <a:sy n="41" d="100"/>
        </p:scale>
        <p:origin x="-118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636E-DEA1-4269-A0EA-A1CEB6BD5347}" type="datetimeFigureOut">
              <a:rPr lang="pt-PT" smtClean="0"/>
              <a:t>25-08-2011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ABE-E1C5-4573-B453-12DA9A00F58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96771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636E-DEA1-4269-A0EA-A1CEB6BD5347}" type="datetimeFigureOut">
              <a:rPr lang="pt-PT" smtClean="0"/>
              <a:t>25-08-2011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ABE-E1C5-4573-B453-12DA9A00F58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8314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636E-DEA1-4269-A0EA-A1CEB6BD5347}" type="datetimeFigureOut">
              <a:rPr lang="pt-PT" smtClean="0"/>
              <a:t>25-08-2011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ABE-E1C5-4573-B453-12DA9A00F58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2161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636E-DEA1-4269-A0EA-A1CEB6BD5347}" type="datetimeFigureOut">
              <a:rPr lang="pt-PT" smtClean="0"/>
              <a:t>25-08-2011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ABE-E1C5-4573-B453-12DA9A00F58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7630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636E-DEA1-4269-A0EA-A1CEB6BD5347}" type="datetimeFigureOut">
              <a:rPr lang="pt-PT" smtClean="0"/>
              <a:t>25-08-2011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ABE-E1C5-4573-B453-12DA9A00F58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0178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636E-DEA1-4269-A0EA-A1CEB6BD5347}" type="datetimeFigureOut">
              <a:rPr lang="pt-PT" smtClean="0"/>
              <a:t>25-08-2011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ABE-E1C5-4573-B453-12DA9A00F58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305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636E-DEA1-4269-A0EA-A1CEB6BD5347}" type="datetimeFigureOut">
              <a:rPr lang="pt-PT" smtClean="0"/>
              <a:t>25-08-2011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ABE-E1C5-4573-B453-12DA9A00F58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5624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636E-DEA1-4269-A0EA-A1CEB6BD5347}" type="datetimeFigureOut">
              <a:rPr lang="pt-PT" smtClean="0"/>
              <a:t>25-08-2011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ABE-E1C5-4573-B453-12DA9A00F58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2193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636E-DEA1-4269-A0EA-A1CEB6BD5347}" type="datetimeFigureOut">
              <a:rPr lang="pt-PT" smtClean="0"/>
              <a:t>25-08-2011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ABE-E1C5-4573-B453-12DA9A00F58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5296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636E-DEA1-4269-A0EA-A1CEB6BD5347}" type="datetimeFigureOut">
              <a:rPr lang="pt-PT" smtClean="0"/>
              <a:t>25-08-2011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ABE-E1C5-4573-B453-12DA9A00F58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6011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636E-DEA1-4269-A0EA-A1CEB6BD5347}" type="datetimeFigureOut">
              <a:rPr lang="pt-PT" smtClean="0"/>
              <a:t>25-08-2011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BCABE-E1C5-4573-B453-12DA9A00F58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9735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3D636E-DEA1-4269-A0EA-A1CEB6BD5347}" type="datetimeFigureOut">
              <a:rPr lang="pt-PT" smtClean="0"/>
              <a:t>25-08-2011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BBCABE-E1C5-4573-B453-12DA9A00F58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2002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earthobservatory.nasa.gov/IOTD/view.php?id=49040&amp;src=eoa-iotd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628800"/>
            <a:ext cx="7772400" cy="1470025"/>
          </a:xfrm>
        </p:spPr>
        <p:txBody>
          <a:bodyPr>
            <a:normAutofit/>
          </a:bodyPr>
          <a:lstStyle/>
          <a:p>
            <a:r>
              <a:rPr lang="pt-PT" b="1" dirty="0" smtClean="0"/>
              <a:t>5. MOLÉCULAS </a:t>
            </a:r>
            <a:r>
              <a:rPr lang="pt-PT" b="1" dirty="0"/>
              <a:t>NA </a:t>
            </a:r>
            <a:r>
              <a:rPr lang="pt-PT" b="1" dirty="0" smtClean="0"/>
              <a:t>TROPOSFERA</a:t>
            </a:r>
            <a:r>
              <a:rPr lang="pt-PT" dirty="0"/>
              <a:t/>
            </a:r>
            <a:br>
              <a:rPr lang="pt-PT" dirty="0"/>
            </a:br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3568" y="2852936"/>
            <a:ext cx="7992888" cy="2353816"/>
          </a:xfrm>
        </p:spPr>
        <p:txBody>
          <a:bodyPr>
            <a:normAutofit/>
          </a:bodyPr>
          <a:lstStyle/>
          <a:p>
            <a:pPr marL="628650" indent="-628650" algn="l"/>
            <a:r>
              <a:rPr lang="pt-PT" sz="2600" b="1" dirty="0" smtClean="0"/>
              <a:t>­ 5.1. </a:t>
            </a:r>
            <a:r>
              <a:rPr lang="pt-PT" sz="2600" b="1" dirty="0"/>
              <a:t>LIGAÇÃO </a:t>
            </a:r>
            <a:r>
              <a:rPr lang="pt-PT" sz="2600" b="1" dirty="0" smtClean="0"/>
              <a:t>COVALENTE EM </a:t>
            </a:r>
            <a:r>
              <a:rPr lang="pt-PT" sz="2600" b="1" dirty="0"/>
              <a:t>MOLÉCULAS DIATÓMICAS</a:t>
            </a:r>
          </a:p>
          <a:p>
            <a:pPr marL="628650" indent="-628650" algn="l"/>
            <a:r>
              <a:rPr lang="pt-PT" dirty="0" smtClean="0"/>
              <a:t/>
            </a:r>
            <a:br>
              <a:rPr lang="pt-PT" dirty="0" smtClean="0"/>
            </a:br>
            <a:endParaRPr lang="pt-PT" dirty="0"/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810344" y="5301208"/>
            <a:ext cx="6858000" cy="914400"/>
          </a:xfrm>
          <a:prstGeom prst="rect">
            <a:avLst/>
          </a:prstGeom>
        </p:spPr>
        <p:txBody>
          <a:bodyPr>
            <a:no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None/>
            </a:pPr>
            <a:r>
              <a:rPr lang="pt-PT" sz="2000" dirty="0" smtClean="0"/>
              <a:t>Escola Secundária </a:t>
            </a:r>
            <a:r>
              <a:rPr lang="pt-PT" sz="2000" dirty="0"/>
              <a:t>M</a:t>
            </a:r>
            <a:r>
              <a:rPr lang="pt-PT" sz="2000" dirty="0" smtClean="0"/>
              <a:t>aria </a:t>
            </a:r>
            <a:r>
              <a:rPr lang="pt-PT" sz="2000" dirty="0"/>
              <a:t>L</a:t>
            </a:r>
            <a:r>
              <a:rPr lang="pt-PT" sz="2000" dirty="0" smtClean="0"/>
              <a:t>amas – Torres </a:t>
            </a:r>
            <a:r>
              <a:rPr lang="pt-PT" sz="2000" dirty="0"/>
              <a:t>N</a:t>
            </a:r>
            <a:r>
              <a:rPr lang="pt-PT" sz="2000" dirty="0" smtClean="0"/>
              <a:t>ovas</a:t>
            </a:r>
            <a:br>
              <a:rPr lang="pt-PT" sz="2000" dirty="0" smtClean="0"/>
            </a:br>
            <a:r>
              <a:rPr lang="pt-PT" sz="2000" dirty="0" smtClean="0"/>
              <a:t>Física e Química </a:t>
            </a:r>
            <a:r>
              <a:rPr lang="pt-PT" sz="2000" dirty="0"/>
              <a:t>A</a:t>
            </a:r>
            <a:r>
              <a:rPr lang="pt-PT" sz="2000" dirty="0" smtClean="0"/>
              <a:t> – 10º Ano</a:t>
            </a:r>
            <a:br>
              <a:rPr lang="pt-PT" sz="2000" dirty="0" smtClean="0"/>
            </a:br>
            <a:r>
              <a:rPr lang="pt-PT" sz="2000" dirty="0" smtClean="0"/>
              <a:t>Nelson Alves Correia</a:t>
            </a:r>
            <a:endParaRPr lang="pt-PT" sz="20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467544" y="519063"/>
            <a:ext cx="8280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>
                <a:latin typeface="+mj-lt"/>
              </a:rPr>
              <a:t>UNIDADE 2 </a:t>
            </a:r>
            <a:r>
              <a:rPr lang="pt-PT" sz="2000" b="1" dirty="0"/>
              <a:t>–</a:t>
            </a:r>
            <a:r>
              <a:rPr lang="pt-PT" sz="2000" b="1" dirty="0" smtClean="0">
                <a:latin typeface="+mj-lt"/>
              </a:rPr>
              <a:t> NA ATMOSFERA DA TERRA: RADIAÇÃO, MATÉRIA E ESTRUTURA</a:t>
            </a:r>
            <a:endParaRPr lang="pt-PT" sz="20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2511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FILTROS SOLARES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pt-PT" sz="2400" b="1" dirty="0" smtClean="0"/>
              <a:t>Índice de protecção solar </a:t>
            </a:r>
            <a:r>
              <a:rPr lang="pt-PT" sz="2400" dirty="0" smtClean="0"/>
              <a:t>ou factor de protecção solar (FPS) – Indica o número de </a:t>
            </a:r>
            <a:r>
              <a:rPr lang="pt-PT" sz="2400" b="1" dirty="0" smtClean="0"/>
              <a:t>minutos</a:t>
            </a:r>
            <a:r>
              <a:rPr lang="pt-PT" sz="2400" dirty="0" smtClean="0"/>
              <a:t> que uma pele pode estar exposta ao sol sem sofrer danos. Depende do tipo e da concentração das substâncias protectoras.</a:t>
            </a:r>
          </a:p>
          <a:p>
            <a:pPr>
              <a:spcBef>
                <a:spcPts val="0"/>
              </a:spcBef>
            </a:pPr>
            <a:endParaRPr lang="pt-PT" sz="2400" dirty="0" smtClean="0"/>
          </a:p>
          <a:p>
            <a:pPr marL="0" indent="0">
              <a:lnSpc>
                <a:spcPct val="110000"/>
              </a:lnSpc>
              <a:buNone/>
            </a:pPr>
            <a:r>
              <a:rPr lang="pt-PT" sz="2400" dirty="0" smtClean="0"/>
              <a:t>Um </a:t>
            </a:r>
            <a:r>
              <a:rPr lang="pt-PT" sz="2400" b="1" dirty="0"/>
              <a:t>factor de protecção 30 </a:t>
            </a:r>
            <a:r>
              <a:rPr lang="pt-PT" sz="2400" dirty="0"/>
              <a:t>indica que uma pele </a:t>
            </a:r>
            <a:r>
              <a:rPr lang="pt-PT" sz="2400" dirty="0" smtClean="0"/>
              <a:t>com esse protector suporta 30 × 10* = </a:t>
            </a:r>
            <a:r>
              <a:rPr lang="pt-PT" sz="2400" b="1" dirty="0" smtClean="0"/>
              <a:t>300 minutos </a:t>
            </a:r>
            <a:r>
              <a:rPr lang="pt-PT" sz="2400" dirty="0" smtClean="0"/>
              <a:t>(5 horas) de exposição ao sol sem sofrer danos.</a:t>
            </a:r>
          </a:p>
          <a:p>
            <a:pPr marL="0" indent="0">
              <a:spcBef>
                <a:spcPts val="0"/>
              </a:spcBef>
              <a:buNone/>
            </a:pPr>
            <a:endParaRPr lang="pt-PT" sz="2400" dirty="0" smtClean="0"/>
          </a:p>
          <a:p>
            <a:pPr marL="266700" indent="-266700">
              <a:spcBef>
                <a:spcPts val="0"/>
              </a:spcBef>
              <a:buNone/>
            </a:pPr>
            <a:r>
              <a:rPr lang="pt-PT" sz="2400" dirty="0" smtClean="0"/>
              <a:t>* 10 </a:t>
            </a:r>
            <a:r>
              <a:rPr lang="pt-PT" sz="2400" dirty="0"/>
              <a:t>minutos de exposição ao sol sem sofrer </a:t>
            </a:r>
            <a:r>
              <a:rPr lang="pt-PT" sz="2400" dirty="0" smtClean="0"/>
              <a:t>danos e sem protector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1826484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CAMADA DE OZONO</a:t>
            </a:r>
            <a:endParaRPr lang="pt-PT" sz="3200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b="1" dirty="0"/>
              <a:t>C</a:t>
            </a:r>
            <a:r>
              <a:rPr lang="pt-PT" sz="2400" b="1" dirty="0" smtClean="0"/>
              <a:t>amada de ozono </a:t>
            </a:r>
            <a:r>
              <a:rPr lang="pt-PT" sz="2400" dirty="0" smtClean="0"/>
              <a:t>- Quantidade </a:t>
            </a:r>
            <a:r>
              <a:rPr lang="pt-PT" sz="2400" dirty="0"/>
              <a:t>de ozono </a:t>
            </a:r>
            <a:r>
              <a:rPr lang="pt-PT" sz="2400" dirty="0" smtClean="0"/>
              <a:t>que existe na Estratosfera, disperso entre </a:t>
            </a:r>
            <a:r>
              <a:rPr lang="pt-PT" sz="2400" dirty="0"/>
              <a:t>15 km e 50 km de altitude</a:t>
            </a:r>
            <a:r>
              <a:rPr lang="pt-PT" sz="2400" dirty="0" smtClean="0"/>
              <a:t>.</a:t>
            </a:r>
          </a:p>
          <a:p>
            <a:pPr>
              <a:spcBef>
                <a:spcPts val="0"/>
              </a:spcBef>
            </a:pPr>
            <a:endParaRPr lang="pt-PT" sz="2400" dirty="0"/>
          </a:p>
          <a:p>
            <a:pPr marL="0" indent="0">
              <a:spcBef>
                <a:spcPts val="0"/>
              </a:spcBef>
              <a:buNone/>
            </a:pPr>
            <a:r>
              <a:rPr lang="pt-PT" sz="2400" dirty="0" smtClean="0"/>
              <a:t>A camada de ozono </a:t>
            </a:r>
            <a:r>
              <a:rPr lang="pt-PT" sz="2400" b="1" dirty="0" smtClean="0"/>
              <a:t>absorve</a:t>
            </a:r>
            <a:r>
              <a:rPr lang="pt-PT" sz="2400" dirty="0" smtClean="0"/>
              <a:t> as radiações </a:t>
            </a:r>
            <a:r>
              <a:rPr lang="pt-PT" sz="2400" b="1" dirty="0" smtClean="0"/>
              <a:t>ultravioleta</a:t>
            </a:r>
            <a:r>
              <a:rPr lang="pt-PT" sz="2400" dirty="0" smtClean="0"/>
              <a:t> com energia entre 6,6 x 10</a:t>
            </a:r>
            <a:r>
              <a:rPr lang="pt-PT" sz="2400" baseline="30000" dirty="0" smtClean="0"/>
              <a:t>-19</a:t>
            </a:r>
            <a:r>
              <a:rPr lang="pt-PT" sz="2400" dirty="0" smtClean="0"/>
              <a:t> J e 9,9 x 10</a:t>
            </a:r>
            <a:r>
              <a:rPr lang="pt-PT" sz="2400" baseline="30000" dirty="0" smtClean="0"/>
              <a:t>-19 </a:t>
            </a:r>
            <a:r>
              <a:rPr lang="pt-PT" sz="2400" dirty="0" smtClean="0"/>
              <a:t>J, funcionando como</a:t>
            </a:r>
            <a:br>
              <a:rPr lang="pt-PT" sz="2400" dirty="0" smtClean="0"/>
            </a:br>
            <a:r>
              <a:rPr lang="pt-PT" sz="2400" dirty="0" smtClean="0"/>
              <a:t>um </a:t>
            </a:r>
            <a:r>
              <a:rPr lang="pt-PT" sz="2400" b="1" dirty="0" smtClean="0"/>
              <a:t>filtro</a:t>
            </a:r>
            <a:r>
              <a:rPr lang="pt-PT" sz="2400" dirty="0" smtClean="0"/>
              <a:t> </a:t>
            </a:r>
            <a:r>
              <a:rPr lang="pt-PT" sz="2400" b="1" dirty="0" smtClean="0"/>
              <a:t>solar</a:t>
            </a:r>
            <a:r>
              <a:rPr lang="pt-PT" sz="2400" dirty="0" smtClean="0"/>
              <a:t> natural. </a:t>
            </a:r>
          </a:p>
          <a:p>
            <a:pPr>
              <a:spcBef>
                <a:spcPts val="0"/>
              </a:spcBef>
            </a:pPr>
            <a:endParaRPr lang="pt-PT" sz="2400" dirty="0"/>
          </a:p>
          <a:p>
            <a:pPr marL="0" indent="0">
              <a:spcBef>
                <a:spcPts val="0"/>
              </a:spcBef>
              <a:buNone/>
            </a:pPr>
            <a:r>
              <a:rPr lang="pt-PT" sz="2400" dirty="0" smtClean="0"/>
              <a:t>Durante a </a:t>
            </a:r>
            <a:r>
              <a:rPr lang="pt-PT" sz="2400" b="1" dirty="0" smtClean="0"/>
              <a:t>absorção</a:t>
            </a:r>
            <a:r>
              <a:rPr lang="pt-PT" sz="2400" dirty="0" smtClean="0"/>
              <a:t> da radiação ocorre </a:t>
            </a:r>
            <a:r>
              <a:rPr lang="pt-PT" sz="2400" b="1" dirty="0" smtClean="0"/>
              <a:t>efeito químico </a:t>
            </a:r>
            <a:r>
              <a:rPr lang="pt-PT" sz="2400" dirty="0" smtClean="0"/>
              <a:t>da radiação (</a:t>
            </a:r>
            <a:r>
              <a:rPr lang="pt-PT" sz="2400" b="1" dirty="0" smtClean="0"/>
              <a:t>quebra</a:t>
            </a:r>
            <a:r>
              <a:rPr lang="pt-PT" sz="2400" dirty="0" smtClean="0"/>
              <a:t> das ligações químicas) e </a:t>
            </a:r>
            <a:r>
              <a:rPr lang="pt-PT" sz="2400" b="1" dirty="0" smtClean="0"/>
              <a:t>efeito  térmico </a:t>
            </a:r>
            <a:r>
              <a:rPr lang="pt-PT" sz="2400" dirty="0" smtClean="0"/>
              <a:t>(aumento da </a:t>
            </a:r>
            <a:r>
              <a:rPr lang="pt-PT" sz="2400" b="1" dirty="0" smtClean="0"/>
              <a:t>energia cinética </a:t>
            </a:r>
            <a:r>
              <a:rPr lang="pt-PT" sz="2400" dirty="0" smtClean="0"/>
              <a:t>das partículas, responsável</a:t>
            </a:r>
            <a:br>
              <a:rPr lang="pt-PT" sz="2400" dirty="0" smtClean="0"/>
            </a:br>
            <a:r>
              <a:rPr lang="pt-PT" sz="2400" dirty="0" smtClean="0"/>
              <a:t>pelo aumento da </a:t>
            </a:r>
            <a:r>
              <a:rPr lang="pt-PT" sz="2400" b="1" dirty="0" smtClean="0"/>
              <a:t>temperatura </a:t>
            </a:r>
            <a:r>
              <a:rPr lang="pt-PT" sz="2400" dirty="0" smtClean="0"/>
              <a:t>na Estratosfera).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60847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CAMADA DE OZONO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pt-PT" dirty="0" smtClean="0"/>
          </a:p>
          <a:p>
            <a:endParaRPr lang="pt-PT" dirty="0"/>
          </a:p>
          <a:p>
            <a:endParaRPr lang="pt-PT" dirty="0" smtClean="0"/>
          </a:p>
          <a:p>
            <a:endParaRPr lang="pt-PT" dirty="0"/>
          </a:p>
          <a:p>
            <a:endParaRPr lang="pt-PT" dirty="0" smtClean="0"/>
          </a:p>
          <a:p>
            <a:endParaRPr lang="pt-PT" dirty="0"/>
          </a:p>
          <a:p>
            <a:endParaRPr lang="pt-PT" dirty="0" smtClean="0"/>
          </a:p>
          <a:p>
            <a:pPr marL="0" indent="0">
              <a:spcBef>
                <a:spcPts val="2400"/>
              </a:spcBef>
              <a:buNone/>
            </a:pPr>
            <a:r>
              <a:rPr lang="pt-PT" sz="2600" dirty="0" smtClean="0"/>
              <a:t>O ozono na </a:t>
            </a:r>
            <a:r>
              <a:rPr lang="pt-PT" sz="2600" b="1" dirty="0" smtClean="0"/>
              <a:t>Estratosfera</a:t>
            </a:r>
            <a:r>
              <a:rPr lang="pt-PT" sz="2600" dirty="0" smtClean="0"/>
              <a:t> protege os seres vivos, mas na </a:t>
            </a:r>
            <a:r>
              <a:rPr lang="pt-PT" sz="2600" b="1" dirty="0" smtClean="0"/>
              <a:t>Troposfera</a:t>
            </a:r>
            <a:r>
              <a:rPr lang="pt-PT" sz="2600" dirty="0" smtClean="0"/>
              <a:t> é uma substância </a:t>
            </a:r>
            <a:r>
              <a:rPr lang="pt-PT" sz="2600" b="1" dirty="0" smtClean="0"/>
              <a:t>nociva</a:t>
            </a:r>
            <a:r>
              <a:rPr lang="pt-PT" sz="2600" dirty="0" smtClean="0"/>
              <a:t> que irrita os olhos,</a:t>
            </a:r>
            <a:br>
              <a:rPr lang="pt-PT" sz="2600" dirty="0" smtClean="0"/>
            </a:br>
            <a:r>
              <a:rPr lang="pt-PT" sz="2600" dirty="0" smtClean="0"/>
              <a:t>o nariz e a garganta.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39981"/>
            <a:ext cx="6870848" cy="3757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463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/>
              <a:t>ALTE</a:t>
            </a:r>
            <a:r>
              <a:rPr lang="pt-PT" sz="3200" b="1" dirty="0" smtClean="0"/>
              <a:t>RAÇÃO DO EQUILÍBRIO DE FORMAÇÃO</a:t>
            </a:r>
            <a:br>
              <a:rPr lang="pt-PT" sz="3200" b="1" dirty="0" smtClean="0"/>
            </a:br>
            <a:r>
              <a:rPr lang="pt-PT" sz="3200" b="1" dirty="0" smtClean="0"/>
              <a:t>E DECOMPOSIÇÃO DO OZONO</a:t>
            </a:r>
            <a:endParaRPr lang="pt-PT" sz="3200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dirty="0"/>
              <a:t>A</a:t>
            </a:r>
            <a:r>
              <a:rPr lang="pt-PT" sz="2400" dirty="0" smtClean="0"/>
              <a:t> </a:t>
            </a:r>
            <a:r>
              <a:rPr lang="pt-PT" sz="2400" b="1" dirty="0" smtClean="0"/>
              <a:t>concentração</a:t>
            </a:r>
            <a:r>
              <a:rPr lang="pt-PT" sz="2400" dirty="0" smtClean="0"/>
              <a:t> do ozono na Estratosfera manteve-se </a:t>
            </a:r>
            <a:r>
              <a:rPr lang="pt-PT" sz="2400" b="1" dirty="0" smtClean="0"/>
              <a:t>constante</a:t>
            </a:r>
            <a:r>
              <a:rPr lang="pt-PT" sz="2400" dirty="0" smtClean="0"/>
              <a:t> durante muito tempo, porque existe um </a:t>
            </a:r>
            <a:r>
              <a:rPr lang="pt-PT" sz="2400" b="1" dirty="0" smtClean="0"/>
              <a:t>equilíbrio</a:t>
            </a:r>
            <a:r>
              <a:rPr lang="pt-PT" sz="2400" dirty="0" smtClean="0"/>
              <a:t> entre a formação e a decomposição naturais do ozono .</a:t>
            </a:r>
          </a:p>
          <a:p>
            <a:pPr marL="0" indent="0">
              <a:spcBef>
                <a:spcPts val="0"/>
              </a:spcBef>
              <a:buNone/>
            </a:pPr>
            <a:endParaRPr lang="pt-PT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pt-PT" sz="2400" dirty="0" smtClean="0"/>
              <a:t>Mas, a </a:t>
            </a:r>
            <a:r>
              <a:rPr lang="pt-PT" sz="2400" b="1" dirty="0" smtClean="0"/>
              <a:t>concentração</a:t>
            </a:r>
            <a:r>
              <a:rPr lang="pt-PT" sz="2400" dirty="0" smtClean="0"/>
              <a:t> do ozono começou</a:t>
            </a:r>
            <a:br>
              <a:rPr lang="pt-PT" sz="2400" dirty="0" smtClean="0"/>
            </a:br>
            <a:r>
              <a:rPr lang="pt-PT" sz="2400" dirty="0" smtClean="0"/>
              <a:t>a </a:t>
            </a:r>
            <a:r>
              <a:rPr lang="pt-PT" sz="2400" b="1" dirty="0" smtClean="0"/>
              <a:t>diminuir</a:t>
            </a:r>
            <a:r>
              <a:rPr lang="pt-PT" sz="2400" dirty="0" smtClean="0"/>
              <a:t> quando substâncias,</a:t>
            </a:r>
            <a:br>
              <a:rPr lang="pt-PT" sz="2400" dirty="0" smtClean="0"/>
            </a:br>
            <a:r>
              <a:rPr lang="pt-PT" sz="2400" dirty="0" smtClean="0"/>
              <a:t>libertadas pelo </a:t>
            </a:r>
            <a:r>
              <a:rPr lang="pt-PT" sz="2400" b="1" dirty="0" smtClean="0"/>
              <a:t>Homem</a:t>
            </a:r>
            <a:r>
              <a:rPr lang="pt-PT" sz="2400" dirty="0" smtClean="0"/>
              <a:t> para atmosfera</a:t>
            </a:r>
            <a:br>
              <a:rPr lang="pt-PT" sz="2400" dirty="0" smtClean="0"/>
            </a:br>
            <a:r>
              <a:rPr lang="pt-PT" sz="2400" dirty="0" smtClean="0"/>
              <a:t>(</a:t>
            </a:r>
            <a:r>
              <a:rPr lang="pt-PT" sz="2400" b="1" dirty="0" smtClean="0"/>
              <a:t>óxidos de azoto </a:t>
            </a:r>
            <a:r>
              <a:rPr lang="pt-PT" sz="2400" dirty="0" smtClean="0"/>
              <a:t>e </a:t>
            </a:r>
            <a:r>
              <a:rPr lang="pt-PT" sz="2400" b="1" dirty="0" smtClean="0"/>
              <a:t>radicais de cloro </a:t>
            </a:r>
            <a:r>
              <a:rPr lang="pt-PT" sz="2400" dirty="0" smtClean="0"/>
              <a:t>C</a:t>
            </a:r>
            <a:r>
              <a:rPr lang="pt-PT" sz="2400" dirty="0" smtClean="0">
                <a:latin typeface="Script MT Bold"/>
              </a:rPr>
              <a:t>l</a:t>
            </a:r>
            <a:r>
              <a:rPr lang="pt-PT" sz="2400" baseline="30000" dirty="0" smtClean="0">
                <a:latin typeface="Rage Italic"/>
              </a:rPr>
              <a:t>•</a:t>
            </a:r>
            <a:r>
              <a:rPr lang="pt-PT" sz="2400" dirty="0" smtClean="0"/>
              <a:t>),</a:t>
            </a:r>
            <a:br>
              <a:rPr lang="pt-PT" sz="2400" dirty="0" smtClean="0"/>
            </a:br>
            <a:r>
              <a:rPr lang="pt-PT" sz="2400" b="1" dirty="0" smtClean="0"/>
              <a:t>aumentaram</a:t>
            </a:r>
            <a:r>
              <a:rPr lang="pt-PT" sz="2400" dirty="0" smtClean="0"/>
              <a:t> a velocidade de</a:t>
            </a:r>
            <a:br>
              <a:rPr lang="pt-PT" sz="2400" dirty="0" smtClean="0"/>
            </a:br>
            <a:r>
              <a:rPr lang="pt-PT" sz="2400" dirty="0" smtClean="0"/>
              <a:t>decomposição do ozono.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718615"/>
            <a:ext cx="3297456" cy="3662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1432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ALTERAÇÃO DO EQUILÍBRIO DE FORMAÇÃO</a:t>
            </a:r>
            <a:br>
              <a:rPr lang="pt-PT" sz="3200" b="1" dirty="0" smtClean="0"/>
            </a:br>
            <a:r>
              <a:rPr lang="pt-PT" sz="3200" b="1" dirty="0" smtClean="0"/>
              <a:t>E DECOMPOSIÇÃO DO OZONO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dirty="0" smtClean="0">
                <a:latin typeface="+mj-lt"/>
              </a:rPr>
              <a:t>Os </a:t>
            </a:r>
            <a:r>
              <a:rPr lang="pt-PT" sz="2400" b="1" dirty="0" smtClean="0">
                <a:latin typeface="+mj-lt"/>
              </a:rPr>
              <a:t>óxidos de azoto </a:t>
            </a:r>
            <a:r>
              <a:rPr lang="pt-PT" sz="2400" dirty="0" smtClean="0">
                <a:latin typeface="+mj-lt"/>
              </a:rPr>
              <a:t>formam-se a partir do </a:t>
            </a:r>
            <a:r>
              <a:rPr lang="pt-PT" sz="2400" b="1" dirty="0" smtClean="0">
                <a:latin typeface="+mj-lt"/>
              </a:rPr>
              <a:t>oxigénio</a:t>
            </a:r>
            <a:r>
              <a:rPr lang="pt-PT" sz="2400" dirty="0" smtClean="0">
                <a:latin typeface="+mj-lt"/>
              </a:rPr>
              <a:t> e do </a:t>
            </a:r>
            <a:r>
              <a:rPr lang="pt-PT" sz="2400" b="1" dirty="0" smtClean="0">
                <a:latin typeface="+mj-lt"/>
              </a:rPr>
              <a:t>azoto</a:t>
            </a:r>
            <a:r>
              <a:rPr lang="pt-PT" sz="2400" dirty="0" smtClean="0">
                <a:latin typeface="+mj-lt"/>
              </a:rPr>
              <a:t> atmosféricos, a </a:t>
            </a:r>
            <a:r>
              <a:rPr lang="pt-PT" sz="2400" b="1" dirty="0" smtClean="0">
                <a:latin typeface="+mj-lt"/>
              </a:rPr>
              <a:t>temperaturas elevadas</a:t>
            </a:r>
            <a:r>
              <a:rPr lang="pt-PT" sz="2400" dirty="0" smtClean="0">
                <a:latin typeface="+mj-lt"/>
              </a:rPr>
              <a:t>,</a:t>
            </a:r>
            <a:r>
              <a:rPr lang="pt-PT" sz="2400" b="1" dirty="0" smtClean="0">
                <a:latin typeface="+mj-lt"/>
              </a:rPr>
              <a:t> </a:t>
            </a:r>
            <a:r>
              <a:rPr lang="pt-PT" sz="2400" dirty="0" smtClean="0">
                <a:latin typeface="+mj-lt"/>
              </a:rPr>
              <a:t>com os efluentes dos aviões supersónicos.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pt-PT" sz="2400" dirty="0" smtClean="0">
                <a:latin typeface="+mj-lt"/>
              </a:rPr>
              <a:t>Os </a:t>
            </a:r>
            <a:r>
              <a:rPr lang="pt-PT" sz="2400" b="1" dirty="0" smtClean="0">
                <a:latin typeface="+mj-lt"/>
              </a:rPr>
              <a:t>radicais C</a:t>
            </a:r>
            <a:r>
              <a:rPr lang="pt-PT" sz="2400" dirty="0" smtClean="0">
                <a:latin typeface="Script MT Bold"/>
              </a:rPr>
              <a:t>l</a:t>
            </a:r>
            <a:r>
              <a:rPr lang="pt-PT" sz="2400" b="1" baseline="30000" dirty="0" smtClean="0">
                <a:latin typeface="+mj-lt"/>
              </a:rPr>
              <a:t>•</a:t>
            </a:r>
            <a:r>
              <a:rPr lang="pt-PT" sz="2400" b="1" dirty="0" smtClean="0">
                <a:latin typeface="+mj-lt"/>
              </a:rPr>
              <a:t> </a:t>
            </a:r>
            <a:r>
              <a:rPr lang="pt-PT" sz="2400" dirty="0" smtClean="0">
                <a:latin typeface="+mj-lt"/>
              </a:rPr>
              <a:t>formam-se principalmente a partir dos </a:t>
            </a:r>
            <a:r>
              <a:rPr lang="pt-PT" sz="2400" b="1" dirty="0" smtClean="0">
                <a:latin typeface="+mj-lt"/>
              </a:rPr>
              <a:t>CFC</a:t>
            </a:r>
            <a:r>
              <a:rPr lang="pt-PT" sz="2400" dirty="0" smtClean="0">
                <a:latin typeface="+mj-lt"/>
              </a:rPr>
              <a:t> (clorofluorcarbonetos ou </a:t>
            </a:r>
            <a:r>
              <a:rPr lang="pt-PT" sz="2400" i="1" dirty="0" err="1" smtClean="0">
                <a:latin typeface="+mj-lt"/>
              </a:rPr>
              <a:t>freons</a:t>
            </a:r>
            <a:r>
              <a:rPr lang="pt-PT" sz="2400" dirty="0">
                <a:latin typeface="+mj-lt"/>
              </a:rPr>
              <a:t>)</a:t>
            </a:r>
            <a:r>
              <a:rPr lang="pt-PT" sz="2400" dirty="0" smtClean="0">
                <a:latin typeface="+mj-lt"/>
              </a:rPr>
              <a:t>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pt-PT" sz="2400" dirty="0" smtClean="0">
                <a:latin typeface="+mj-lt"/>
              </a:rPr>
              <a:t>Os CFC são derivados do </a:t>
            </a:r>
            <a:r>
              <a:rPr lang="pt-PT" sz="2400" b="1" dirty="0" smtClean="0">
                <a:latin typeface="+mj-lt"/>
              </a:rPr>
              <a:t>metano</a:t>
            </a:r>
            <a:r>
              <a:rPr lang="pt-PT" sz="2400" dirty="0" smtClean="0">
                <a:latin typeface="+mj-lt"/>
              </a:rPr>
              <a:t> (CH</a:t>
            </a:r>
            <a:r>
              <a:rPr lang="pt-PT" sz="2400" baseline="-25000" dirty="0" smtClean="0">
                <a:latin typeface="+mj-lt"/>
              </a:rPr>
              <a:t>4</a:t>
            </a:r>
            <a:r>
              <a:rPr lang="pt-PT" sz="2400" dirty="0" smtClean="0">
                <a:latin typeface="+mj-lt"/>
              </a:rPr>
              <a:t>) e do </a:t>
            </a:r>
            <a:r>
              <a:rPr lang="pt-PT" sz="2400" b="1" dirty="0" err="1" smtClean="0">
                <a:latin typeface="+mj-lt"/>
              </a:rPr>
              <a:t>etano</a:t>
            </a:r>
            <a:r>
              <a:rPr lang="pt-PT" sz="2400" dirty="0" smtClean="0">
                <a:latin typeface="+mj-lt"/>
              </a:rPr>
              <a:t> (C</a:t>
            </a:r>
            <a:r>
              <a:rPr lang="pt-PT" sz="2400" baseline="-25000" dirty="0" smtClean="0">
                <a:latin typeface="+mj-lt"/>
              </a:rPr>
              <a:t>2</a:t>
            </a:r>
            <a:r>
              <a:rPr lang="pt-PT" sz="2400" dirty="0" smtClean="0">
                <a:latin typeface="+mj-lt"/>
              </a:rPr>
              <a:t>H</a:t>
            </a:r>
            <a:r>
              <a:rPr lang="pt-PT" sz="2400" baseline="-25000" dirty="0" smtClean="0">
                <a:latin typeface="+mj-lt"/>
              </a:rPr>
              <a:t>6</a:t>
            </a:r>
            <a:r>
              <a:rPr lang="pt-PT" sz="2400" dirty="0" smtClean="0">
                <a:latin typeface="+mj-lt"/>
              </a:rPr>
              <a:t>),</a:t>
            </a:r>
            <a:br>
              <a:rPr lang="pt-PT" sz="2400" dirty="0" smtClean="0">
                <a:latin typeface="+mj-lt"/>
              </a:rPr>
            </a:br>
            <a:r>
              <a:rPr lang="pt-PT" sz="2400" dirty="0" smtClean="0">
                <a:latin typeface="+mj-lt"/>
              </a:rPr>
              <a:t>onde os átomos de hidrogénio são substituídos por átomos</a:t>
            </a:r>
            <a:br>
              <a:rPr lang="pt-PT" sz="2400" dirty="0" smtClean="0">
                <a:latin typeface="+mj-lt"/>
              </a:rPr>
            </a:br>
            <a:r>
              <a:rPr lang="pt-PT" sz="2400" dirty="0" smtClean="0">
                <a:latin typeface="+mj-lt"/>
              </a:rPr>
              <a:t>de </a:t>
            </a:r>
            <a:r>
              <a:rPr lang="pt-PT" sz="2400" b="1" dirty="0" smtClean="0">
                <a:latin typeface="+mj-lt"/>
              </a:rPr>
              <a:t>cloro</a:t>
            </a:r>
            <a:r>
              <a:rPr lang="pt-PT" sz="2400" dirty="0" smtClean="0">
                <a:latin typeface="+mj-lt"/>
              </a:rPr>
              <a:t> e de </a:t>
            </a:r>
            <a:r>
              <a:rPr lang="pt-PT" sz="2400" b="1" dirty="0" smtClean="0">
                <a:latin typeface="+mj-lt"/>
              </a:rPr>
              <a:t>flúor</a:t>
            </a:r>
            <a:r>
              <a:rPr lang="pt-PT" sz="2400" dirty="0" smtClean="0">
                <a:latin typeface="+mj-lt"/>
              </a:rPr>
              <a:t> (derivados </a:t>
            </a:r>
            <a:r>
              <a:rPr lang="pt-PT" sz="2400" dirty="0"/>
              <a:t>halogenados</a:t>
            </a:r>
            <a:r>
              <a:rPr lang="pt-PT" sz="2400" dirty="0" smtClean="0">
                <a:latin typeface="+mj-lt"/>
              </a:rPr>
              <a:t>):</a:t>
            </a:r>
            <a:br>
              <a:rPr lang="pt-PT" sz="2400" dirty="0" smtClean="0">
                <a:latin typeface="+mj-lt"/>
              </a:rPr>
            </a:br>
            <a:r>
              <a:rPr lang="pt-PT" sz="2400" dirty="0" smtClean="0">
                <a:latin typeface="+mj-lt"/>
              </a:rPr>
              <a:t>CFC</a:t>
            </a:r>
            <a:r>
              <a:rPr lang="pt-PT" sz="2400" b="1" dirty="0" smtClean="0">
                <a:latin typeface="Script MT Bold"/>
              </a:rPr>
              <a:t>l</a:t>
            </a:r>
            <a:r>
              <a:rPr lang="pt-PT" sz="2400" baseline="-25000" dirty="0" smtClean="0">
                <a:latin typeface="+mj-lt"/>
              </a:rPr>
              <a:t>3</a:t>
            </a:r>
            <a:r>
              <a:rPr lang="pt-PT" sz="2400" dirty="0" smtClean="0">
                <a:latin typeface="+mj-lt"/>
              </a:rPr>
              <a:t> (</a:t>
            </a:r>
            <a:r>
              <a:rPr lang="pt-PT" sz="2400" dirty="0" err="1" smtClean="0">
                <a:latin typeface="+mj-lt"/>
              </a:rPr>
              <a:t>triclorofluormetano</a:t>
            </a:r>
            <a:r>
              <a:rPr lang="pt-PT" sz="2400" dirty="0" smtClean="0">
                <a:latin typeface="+mj-lt"/>
              </a:rPr>
              <a:t>) e CF</a:t>
            </a:r>
            <a:r>
              <a:rPr lang="pt-PT" sz="2400" baseline="-25000" dirty="0" smtClean="0">
                <a:latin typeface="+mj-lt"/>
              </a:rPr>
              <a:t>2</a:t>
            </a:r>
            <a:r>
              <a:rPr lang="pt-PT" sz="2400" dirty="0" smtClean="0">
                <a:latin typeface="+mj-lt"/>
              </a:rPr>
              <a:t>C</a:t>
            </a:r>
            <a:r>
              <a:rPr lang="pt-PT" sz="2400" b="1" dirty="0" smtClean="0">
                <a:latin typeface="Script MT Bold"/>
              </a:rPr>
              <a:t>l</a:t>
            </a:r>
            <a:r>
              <a:rPr lang="pt-PT" sz="2400" baseline="-25000" dirty="0" smtClean="0">
                <a:latin typeface="+mj-lt"/>
              </a:rPr>
              <a:t>2</a:t>
            </a:r>
            <a:r>
              <a:rPr lang="pt-PT" sz="2400" dirty="0" smtClean="0">
                <a:latin typeface="+mj-lt"/>
              </a:rPr>
              <a:t> (</a:t>
            </a:r>
            <a:r>
              <a:rPr lang="pt-PT" sz="2400" dirty="0" err="1" smtClean="0">
                <a:latin typeface="+mj-lt"/>
              </a:rPr>
              <a:t>diclorodifluormetano</a:t>
            </a:r>
            <a:r>
              <a:rPr lang="pt-PT" sz="2400" dirty="0" smtClean="0">
                <a:latin typeface="+mj-lt"/>
              </a:rPr>
              <a:t>).</a:t>
            </a:r>
            <a:endParaRPr lang="pt-PT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5833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ALTERAÇÃO DO EQUILÍBRIO DE FORMAÇÃO</a:t>
            </a:r>
            <a:br>
              <a:rPr lang="pt-PT" sz="3200" b="1" dirty="0" smtClean="0"/>
            </a:br>
            <a:r>
              <a:rPr lang="pt-PT" sz="3200" b="1" dirty="0" smtClean="0"/>
              <a:t>E DECOMPOSIÇÃO DO OZONO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dirty="0" smtClean="0"/>
              <a:t>Os CFC têm sido usados no </a:t>
            </a:r>
            <a:r>
              <a:rPr lang="pt-PT" sz="2400" b="1" dirty="0" smtClean="0"/>
              <a:t>arrefecimento</a:t>
            </a:r>
            <a:r>
              <a:rPr lang="pt-PT" sz="2400" dirty="0" smtClean="0"/>
              <a:t> dos frigoríficos e aparelhos de ar condicionado, em </a:t>
            </a:r>
            <a:r>
              <a:rPr lang="pt-PT" sz="2400" b="1" dirty="0" smtClean="0"/>
              <a:t>espumas</a:t>
            </a:r>
            <a:r>
              <a:rPr lang="pt-PT" sz="2400" dirty="0" smtClean="0"/>
              <a:t> de isolamento térmico, em </a:t>
            </a:r>
            <a:r>
              <a:rPr lang="pt-PT" sz="2400" b="1" dirty="0" smtClean="0"/>
              <a:t>latas</a:t>
            </a:r>
            <a:r>
              <a:rPr lang="pt-PT" sz="2400" dirty="0" smtClean="0"/>
              <a:t> de </a:t>
            </a:r>
            <a:r>
              <a:rPr lang="pt-PT" sz="2400" i="1" dirty="0" smtClean="0"/>
              <a:t>spray</a:t>
            </a:r>
            <a:r>
              <a:rPr lang="pt-PT" sz="2400" dirty="0" smtClean="0"/>
              <a:t> (lacas, desodorizantes e perfumes), </a:t>
            </a:r>
            <a:r>
              <a:rPr lang="pt-PT" sz="2400" b="1" dirty="0" smtClean="0"/>
              <a:t>diluentes</a:t>
            </a:r>
            <a:r>
              <a:rPr lang="pt-PT" sz="2400" dirty="0" smtClean="0"/>
              <a:t>, etc.</a:t>
            </a:r>
          </a:p>
          <a:p>
            <a:pPr marL="0" indent="0">
              <a:spcBef>
                <a:spcPts val="0"/>
              </a:spcBef>
              <a:buNone/>
            </a:pPr>
            <a:endParaRPr lang="pt-PT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pt-PT" sz="2400" dirty="0" smtClean="0"/>
              <a:t>A maioria dos CFC acabam por ser lançados na atmosfera e, como são praticamente </a:t>
            </a:r>
            <a:r>
              <a:rPr lang="pt-PT" sz="2400" b="1" dirty="0" smtClean="0"/>
              <a:t>inertes</a:t>
            </a:r>
            <a:r>
              <a:rPr lang="pt-PT" sz="2400" dirty="0" smtClean="0"/>
              <a:t> (reagem pouco), atingem a </a:t>
            </a:r>
            <a:r>
              <a:rPr lang="pt-PT" sz="2400" b="1" dirty="0" smtClean="0"/>
              <a:t>Estratosfera</a:t>
            </a:r>
            <a:r>
              <a:rPr lang="pt-PT" sz="2400" dirty="0" smtClean="0"/>
              <a:t> e provocam a </a:t>
            </a:r>
            <a:r>
              <a:rPr lang="pt-PT" sz="2400" b="1" dirty="0" smtClean="0"/>
              <a:t>destruição</a:t>
            </a:r>
            <a:r>
              <a:rPr lang="pt-PT" sz="2400" dirty="0" smtClean="0"/>
              <a:t> do ozono.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1779901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DESTRUIÇÃO DO OZONO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dirty="0" smtClean="0"/>
              <a:t>Na Estratosfera, os CFC são </a:t>
            </a:r>
            <a:r>
              <a:rPr lang="pt-PT" sz="2400" b="1" dirty="0" smtClean="0"/>
              <a:t>decompostos</a:t>
            </a:r>
            <a:r>
              <a:rPr lang="pt-PT" sz="2400" dirty="0" smtClean="0"/>
              <a:t> pelas radiações </a:t>
            </a:r>
            <a:r>
              <a:rPr lang="pt-PT" sz="2400" b="1" dirty="0" smtClean="0"/>
              <a:t>UV</a:t>
            </a:r>
            <a:r>
              <a:rPr lang="pt-PT" sz="2400" dirty="0" smtClean="0"/>
              <a:t>, formando os </a:t>
            </a:r>
            <a:r>
              <a:rPr lang="pt-PT" sz="2400" b="1" dirty="0" smtClean="0"/>
              <a:t>radicais cloro</a:t>
            </a:r>
            <a:r>
              <a:rPr lang="pt-PT" sz="2400" dirty="0" smtClean="0"/>
              <a:t>:</a:t>
            </a:r>
          </a:p>
          <a:p>
            <a:endParaRPr lang="pt-PT" dirty="0"/>
          </a:p>
          <a:p>
            <a:pPr marL="0" indent="0">
              <a:spcBef>
                <a:spcPts val="4200"/>
              </a:spcBef>
              <a:buNone/>
            </a:pPr>
            <a:r>
              <a:rPr lang="pt-PT" sz="2400" dirty="0" smtClean="0"/>
              <a:t>O </a:t>
            </a:r>
            <a:r>
              <a:rPr lang="pt-PT" sz="2400" b="1" dirty="0" smtClean="0"/>
              <a:t>radical cloro</a:t>
            </a:r>
            <a:r>
              <a:rPr lang="pt-PT" sz="2400" dirty="0" smtClean="0"/>
              <a:t> reage com o </a:t>
            </a:r>
            <a:r>
              <a:rPr lang="pt-PT" sz="2400" b="1" dirty="0" smtClean="0"/>
              <a:t>ozono</a:t>
            </a:r>
            <a:r>
              <a:rPr lang="pt-PT" sz="2400" dirty="0" smtClean="0"/>
              <a:t>, formando monóxido de cloro e oxigénio (reacção A). O </a:t>
            </a:r>
            <a:r>
              <a:rPr lang="pt-PT" sz="2400" b="1" dirty="0" smtClean="0"/>
              <a:t>monóxido de cloro </a:t>
            </a:r>
            <a:r>
              <a:rPr lang="pt-PT" sz="2400" dirty="0" smtClean="0"/>
              <a:t>reage com o </a:t>
            </a:r>
            <a:r>
              <a:rPr lang="pt-PT" sz="2400" b="1" dirty="0" smtClean="0"/>
              <a:t>radical oxigénio </a:t>
            </a:r>
            <a:r>
              <a:rPr lang="pt-PT" sz="2400" dirty="0" smtClean="0"/>
              <a:t>e forma </a:t>
            </a:r>
            <a:r>
              <a:rPr lang="pt-PT" sz="2400" b="1" dirty="0" smtClean="0"/>
              <a:t>radical cloro</a:t>
            </a:r>
            <a:r>
              <a:rPr lang="pt-PT" sz="2400" dirty="0"/>
              <a:t> </a:t>
            </a:r>
            <a:r>
              <a:rPr lang="pt-PT" sz="2400" dirty="0" smtClean="0"/>
              <a:t>(reacção B):</a:t>
            </a:r>
            <a:endParaRPr lang="pt-PT" sz="24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3" y="2448694"/>
            <a:ext cx="4032448" cy="90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369" y="4680741"/>
            <a:ext cx="4601847" cy="980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139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DESTRUIÇÃO DO OZONO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dirty="0" smtClean="0"/>
              <a:t>A </a:t>
            </a:r>
            <a:r>
              <a:rPr lang="pt-PT" sz="2400" b="1" dirty="0" smtClean="0"/>
              <a:t>reacção global </a:t>
            </a:r>
            <a:r>
              <a:rPr lang="pt-PT" sz="2400" dirty="0" smtClean="0"/>
              <a:t>resultante das reacções A e B pode ser representada pela seguinte equação:</a:t>
            </a:r>
          </a:p>
          <a:p>
            <a:endParaRPr lang="pt-PT" sz="2400" dirty="0" smtClean="0"/>
          </a:p>
          <a:p>
            <a:pPr marL="0" indent="0">
              <a:spcBef>
                <a:spcPts val="1800"/>
              </a:spcBef>
              <a:buNone/>
            </a:pPr>
            <a:r>
              <a:rPr lang="pt-PT" sz="2400" dirty="0" smtClean="0"/>
              <a:t>O radical cloro </a:t>
            </a:r>
            <a:r>
              <a:rPr lang="pt-PT" sz="2400" b="1" dirty="0" smtClean="0"/>
              <a:t>não aparece </a:t>
            </a:r>
            <a:r>
              <a:rPr lang="pt-PT" sz="2400" dirty="0" smtClean="0"/>
              <a:t>na reacção global porque é consumido na 1ª reacção e forma-se de novo na 2ª reacção, ficando disponível para </a:t>
            </a:r>
            <a:r>
              <a:rPr lang="pt-PT" sz="2400" b="1" dirty="0" smtClean="0"/>
              <a:t>reagir novamente </a:t>
            </a:r>
            <a:r>
              <a:rPr lang="pt-PT" sz="2400" dirty="0" smtClean="0"/>
              <a:t>com o ozono. </a:t>
            </a:r>
          </a:p>
          <a:p>
            <a:pPr>
              <a:spcBef>
                <a:spcPts val="0"/>
              </a:spcBef>
            </a:pPr>
            <a:endParaRPr lang="pt-PT" sz="2400" dirty="0"/>
          </a:p>
          <a:p>
            <a:pPr marL="0" indent="0">
              <a:spcBef>
                <a:spcPts val="0"/>
              </a:spcBef>
              <a:buNone/>
            </a:pPr>
            <a:r>
              <a:rPr lang="pt-PT" sz="2400" dirty="0" smtClean="0"/>
              <a:t>Significa que funciona como um </a:t>
            </a:r>
            <a:r>
              <a:rPr lang="pt-PT" sz="2400" b="1" dirty="0" smtClean="0"/>
              <a:t>catalisador</a:t>
            </a:r>
            <a:r>
              <a:rPr lang="pt-PT" sz="2400" dirty="0"/>
              <a:t/>
            </a:r>
            <a:br>
              <a:rPr lang="pt-PT" sz="2400" dirty="0"/>
            </a:br>
            <a:r>
              <a:rPr lang="pt-PT" sz="2400" dirty="0" smtClean="0"/>
              <a:t>(aumenta a velocidade da reacção sem se transformar).</a:t>
            </a:r>
            <a:br>
              <a:rPr lang="pt-PT" sz="2400" dirty="0" smtClean="0"/>
            </a:br>
            <a:r>
              <a:rPr lang="pt-PT" sz="2400" dirty="0" smtClean="0"/>
              <a:t>Outros catalisadores da decomposição do ozono são as que produzem os radicais livres: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459646"/>
            <a:ext cx="2578007" cy="465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5589240"/>
            <a:ext cx="2250250" cy="439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201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DESTRUIÇÃO DO OZONO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dirty="0" smtClean="0"/>
              <a:t>Para além dos agentes </a:t>
            </a:r>
            <a:r>
              <a:rPr lang="pt-PT" sz="2400" b="1" dirty="0" err="1" smtClean="0"/>
              <a:t>antropogénicos</a:t>
            </a:r>
            <a:r>
              <a:rPr lang="pt-PT" sz="2400" dirty="0" smtClean="0"/>
              <a:t> (CFC e </a:t>
            </a:r>
            <a:r>
              <a:rPr lang="pt-PT" sz="2400" dirty="0"/>
              <a:t>óxidos de </a:t>
            </a:r>
            <a:r>
              <a:rPr lang="pt-PT" sz="2400" dirty="0" smtClean="0"/>
              <a:t>azoto), também existem agentes </a:t>
            </a:r>
            <a:r>
              <a:rPr lang="pt-PT" sz="2400" b="1" dirty="0" smtClean="0"/>
              <a:t>naturais</a:t>
            </a:r>
            <a:r>
              <a:rPr lang="pt-PT" sz="2400" dirty="0" smtClean="0"/>
              <a:t> que podem provocar a </a:t>
            </a:r>
            <a:r>
              <a:rPr lang="pt-PT" sz="2400" b="1" dirty="0" smtClean="0"/>
              <a:t>destruição do ozono</a:t>
            </a:r>
            <a:r>
              <a:rPr lang="pt-PT" sz="2400" dirty="0" smtClean="0"/>
              <a:t>.</a:t>
            </a:r>
          </a:p>
          <a:p>
            <a:pPr>
              <a:spcBef>
                <a:spcPts val="0"/>
              </a:spcBef>
            </a:pPr>
            <a:endParaRPr lang="pt-PT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pt-PT" sz="2400" dirty="0" smtClean="0"/>
              <a:t>Os principais agentes </a:t>
            </a:r>
            <a:r>
              <a:rPr lang="pt-PT" sz="2400" b="1" dirty="0" smtClean="0"/>
              <a:t>naturais</a:t>
            </a:r>
            <a:r>
              <a:rPr lang="pt-PT" sz="2400" dirty="0" smtClean="0"/>
              <a:t> são os </a:t>
            </a:r>
            <a:r>
              <a:rPr lang="pt-PT" sz="2400" b="1" dirty="0" smtClean="0"/>
              <a:t>vulcões</a:t>
            </a:r>
            <a:r>
              <a:rPr lang="pt-PT" sz="2400" dirty="0" smtClean="0"/>
              <a:t>, cujas erupções libertam grandes quantidades de gases para a Estratosfera.</a:t>
            </a:r>
            <a:br>
              <a:rPr lang="pt-PT" sz="2400" dirty="0" smtClean="0"/>
            </a:br>
            <a:r>
              <a:rPr lang="pt-PT" sz="2400" dirty="0" smtClean="0"/>
              <a:t>As </a:t>
            </a:r>
            <a:r>
              <a:rPr lang="pt-PT" sz="2400" b="1" dirty="0" smtClean="0"/>
              <a:t>partículas</a:t>
            </a:r>
            <a:r>
              <a:rPr lang="pt-PT" sz="2400" dirty="0" smtClean="0"/>
              <a:t> finas e o </a:t>
            </a:r>
            <a:r>
              <a:rPr lang="pt-PT" sz="2400" b="1" dirty="0" smtClean="0"/>
              <a:t>ácido sulfúrico </a:t>
            </a:r>
            <a:r>
              <a:rPr lang="pt-PT" sz="2400" dirty="0" smtClean="0"/>
              <a:t>contidos nestes gases também podem funcionar como </a:t>
            </a:r>
            <a:r>
              <a:rPr lang="pt-PT" sz="2400" b="1" dirty="0" smtClean="0"/>
              <a:t>catalisadores</a:t>
            </a:r>
            <a:r>
              <a:rPr lang="pt-PT" sz="2400" dirty="0" smtClean="0"/>
              <a:t> da decomposição do ozono.</a:t>
            </a:r>
          </a:p>
        </p:txBody>
      </p:sp>
    </p:spTree>
    <p:extLst>
      <p:ext uri="{BB962C8B-B14F-4D97-AF65-F5344CB8AC3E}">
        <p14:creationId xmlns:p14="http://schemas.microsoft.com/office/powerpoint/2010/main" val="173184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BURACO DE OZONO</a:t>
            </a:r>
            <a:endParaRPr lang="pt-PT" sz="3200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dirty="0" smtClean="0"/>
              <a:t>A diminuição da camada de ozono </a:t>
            </a:r>
            <a:r>
              <a:rPr lang="pt-PT" sz="2400" b="1" dirty="0" smtClean="0"/>
              <a:t>não é uniforme </a:t>
            </a:r>
            <a:r>
              <a:rPr lang="pt-PT" sz="2400" dirty="0" smtClean="0"/>
              <a:t>em</a:t>
            </a:r>
            <a:br>
              <a:rPr lang="pt-PT" sz="2400" dirty="0" smtClean="0"/>
            </a:br>
            <a:r>
              <a:rPr lang="pt-PT" sz="2400" dirty="0" smtClean="0"/>
              <a:t>toda a atmosfera, sendo muito </a:t>
            </a:r>
            <a:r>
              <a:rPr lang="pt-PT" sz="2400" b="1" dirty="0" smtClean="0"/>
              <a:t>acentuada</a:t>
            </a:r>
            <a:r>
              <a:rPr lang="pt-PT" sz="2400" dirty="0" smtClean="0"/>
              <a:t> na </a:t>
            </a:r>
            <a:r>
              <a:rPr lang="pt-PT" sz="2400" b="1" dirty="0" smtClean="0"/>
              <a:t>Antárctida</a:t>
            </a:r>
            <a:br>
              <a:rPr lang="pt-PT" sz="2400" b="1" dirty="0" smtClean="0"/>
            </a:br>
            <a:r>
              <a:rPr lang="pt-PT" sz="2400" dirty="0" smtClean="0"/>
              <a:t>(foi detectada em </a:t>
            </a:r>
            <a:r>
              <a:rPr lang="pt-PT" sz="2400" b="1" dirty="0" smtClean="0"/>
              <a:t>1987</a:t>
            </a:r>
            <a:r>
              <a:rPr lang="pt-PT" sz="2400" dirty="0" smtClean="0"/>
              <a:t>, sobre o </a:t>
            </a:r>
            <a:r>
              <a:rPr lang="pt-PT" sz="2400" b="1" dirty="0" smtClean="0"/>
              <a:t>Pólo Sul</a:t>
            </a:r>
            <a:r>
              <a:rPr lang="pt-PT" sz="2400" dirty="0" smtClean="0"/>
              <a:t>). </a:t>
            </a:r>
          </a:p>
          <a:p>
            <a:pPr marL="0" indent="0">
              <a:spcBef>
                <a:spcPts val="3000"/>
              </a:spcBef>
              <a:buNone/>
            </a:pPr>
            <a:r>
              <a:rPr lang="pt-PT" sz="2400" b="1" dirty="0" smtClean="0"/>
              <a:t>Buraco de ozono </a:t>
            </a:r>
            <a:r>
              <a:rPr lang="pt-PT" sz="2400" dirty="0" smtClean="0"/>
              <a:t>- Zona sobre a Antárctida onde o ozono</a:t>
            </a:r>
            <a:br>
              <a:rPr lang="pt-PT" sz="2400" dirty="0" smtClean="0"/>
            </a:br>
            <a:r>
              <a:rPr lang="pt-PT" sz="2400" dirty="0" smtClean="0"/>
              <a:t>quase desapareceu.</a:t>
            </a:r>
          </a:p>
          <a:p>
            <a:pPr marL="0" indent="0">
              <a:spcBef>
                <a:spcPts val="3000"/>
              </a:spcBef>
              <a:buNone/>
            </a:pPr>
            <a:r>
              <a:rPr lang="pt-PT" sz="2400" dirty="0" smtClean="0"/>
              <a:t>Desde </a:t>
            </a:r>
            <a:r>
              <a:rPr lang="pt-PT" sz="2400" b="1" dirty="0" smtClean="0"/>
              <a:t>1987</a:t>
            </a:r>
            <a:r>
              <a:rPr lang="pt-PT" sz="2400" dirty="0" smtClean="0"/>
              <a:t> (Protocolo de Montreal) que alguns países têm estabelecido normas e prazos para a </a:t>
            </a:r>
            <a:r>
              <a:rPr lang="pt-PT" sz="2400" b="1" dirty="0" smtClean="0"/>
              <a:t>redução</a:t>
            </a:r>
            <a:r>
              <a:rPr lang="pt-PT" sz="2400" dirty="0" smtClean="0"/>
              <a:t> dos CFC.</a:t>
            </a:r>
          </a:p>
          <a:p>
            <a:pPr marL="0" indent="0">
              <a:spcBef>
                <a:spcPts val="1800"/>
              </a:spcBef>
              <a:buNone/>
            </a:pP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1398032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OBJECTIVOS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300"/>
              </a:spcAft>
            </a:pPr>
            <a:r>
              <a:rPr lang="pt-PT" sz="2400" dirty="0" smtClean="0"/>
              <a:t>Indicar o significado da sigla CFC, identificando os respectivos compostos pelo nome e fórmula, como derivados do metano e do </a:t>
            </a:r>
            <a:r>
              <a:rPr lang="pt-PT" sz="2400" dirty="0" err="1" smtClean="0"/>
              <a:t>etano</a:t>
            </a:r>
            <a:r>
              <a:rPr lang="pt-PT" sz="2400" dirty="0" smtClean="0"/>
              <a:t>.</a:t>
            </a:r>
          </a:p>
          <a:p>
            <a:pPr>
              <a:spcAft>
                <a:spcPts val="300"/>
              </a:spcAft>
            </a:pPr>
            <a:r>
              <a:rPr lang="pt-PT" sz="2400" dirty="0" smtClean="0"/>
              <a:t>Aplicar a nomenclatura IUPAC a alguns </a:t>
            </a:r>
            <a:r>
              <a:rPr lang="pt-PT" sz="2400" dirty="0" err="1" smtClean="0"/>
              <a:t>alcanos</a:t>
            </a:r>
            <a:r>
              <a:rPr lang="pt-PT" sz="2400" dirty="0" smtClean="0"/>
              <a:t> e seus derivados halogenados.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59634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algn="l"/>
            <a:r>
              <a:rPr lang="pt-PT" sz="3200" b="1" dirty="0" smtClean="0"/>
              <a:t>BURACO DE OZONO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908720"/>
            <a:ext cx="5544616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856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BURACO DE OZONO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pt-PT" sz="2400" dirty="0" smtClean="0"/>
              <a:t>Os </a:t>
            </a:r>
            <a:r>
              <a:rPr lang="pt-PT" sz="2400" b="1" dirty="0" smtClean="0"/>
              <a:t>ventos polares</a:t>
            </a:r>
            <a:r>
              <a:rPr lang="pt-PT" sz="2400" dirty="0" smtClean="0"/>
              <a:t> empurram</a:t>
            </a:r>
            <a:br>
              <a:rPr lang="pt-PT" sz="2400" dirty="0" smtClean="0"/>
            </a:br>
            <a:r>
              <a:rPr lang="pt-PT" sz="2400" dirty="0" smtClean="0"/>
              <a:t>os CFC para o </a:t>
            </a:r>
            <a:r>
              <a:rPr lang="pt-PT" sz="2400" b="1" dirty="0" smtClean="0"/>
              <a:t>Pólo Sul</a:t>
            </a:r>
            <a:r>
              <a:rPr lang="pt-PT" sz="2400" dirty="0" smtClean="0"/>
              <a:t>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pt-PT" sz="2400" dirty="0" smtClean="0"/>
              <a:t>Durante 6 meses, o Pólo Sul fica</a:t>
            </a:r>
            <a:br>
              <a:rPr lang="pt-PT" sz="2400" dirty="0" smtClean="0"/>
            </a:br>
            <a:r>
              <a:rPr lang="pt-PT" sz="2400" b="1" dirty="0" smtClean="0"/>
              <a:t>sem luz </a:t>
            </a:r>
            <a:r>
              <a:rPr lang="pt-PT" sz="2400" dirty="0" smtClean="0"/>
              <a:t>solar e com temperaturas</a:t>
            </a:r>
            <a:br>
              <a:rPr lang="pt-PT" sz="2400" dirty="0" smtClean="0"/>
            </a:br>
            <a:r>
              <a:rPr lang="pt-PT" sz="2400" dirty="0" smtClean="0"/>
              <a:t>até </a:t>
            </a:r>
            <a:r>
              <a:rPr lang="pt-PT" sz="2400" b="1" dirty="0" smtClean="0"/>
              <a:t>-80 </a:t>
            </a:r>
            <a:r>
              <a:rPr lang="pt-PT" sz="2400" b="1" dirty="0" err="1" smtClean="0"/>
              <a:t>ºC</a:t>
            </a:r>
            <a:r>
              <a:rPr lang="pt-PT" sz="2400" dirty="0" smtClean="0"/>
              <a:t>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pt-PT" sz="2400" dirty="0" smtClean="0"/>
              <a:t>Formam-se pequenos </a:t>
            </a:r>
            <a:r>
              <a:rPr lang="pt-PT" sz="2400" b="1" dirty="0" smtClean="0"/>
              <a:t>cristais</a:t>
            </a:r>
            <a:r>
              <a:rPr lang="pt-PT" sz="2400" dirty="0" smtClean="0"/>
              <a:t> de gelo</a:t>
            </a:r>
            <a:br>
              <a:rPr lang="pt-PT" sz="2400" dirty="0" smtClean="0"/>
            </a:br>
            <a:r>
              <a:rPr lang="pt-PT" sz="2400" dirty="0" smtClean="0"/>
              <a:t>que actuam como </a:t>
            </a:r>
            <a:r>
              <a:rPr lang="pt-PT" sz="2400" b="1" dirty="0" smtClean="0"/>
              <a:t>catalisadores</a:t>
            </a:r>
            <a:r>
              <a:rPr lang="pt-PT" sz="2400" dirty="0" smtClean="0"/>
              <a:t> na</a:t>
            </a:r>
            <a:br>
              <a:rPr lang="pt-PT" sz="2400" dirty="0" smtClean="0"/>
            </a:br>
            <a:r>
              <a:rPr lang="pt-PT" sz="2400" dirty="0" smtClean="0"/>
              <a:t>transformação dos CFC em </a:t>
            </a:r>
            <a:r>
              <a:rPr lang="pt-PT" sz="2400" b="1" dirty="0" smtClean="0"/>
              <a:t>radicais</a:t>
            </a:r>
            <a:br>
              <a:rPr lang="pt-PT" sz="2400" b="1" dirty="0" smtClean="0"/>
            </a:br>
            <a:r>
              <a:rPr lang="pt-PT" sz="2400" b="1" dirty="0" smtClean="0"/>
              <a:t>cloro</a:t>
            </a:r>
            <a:r>
              <a:rPr lang="pt-PT" sz="2400" dirty="0" smtClean="0"/>
              <a:t>, o que </a:t>
            </a:r>
            <a:r>
              <a:rPr lang="pt-PT" sz="2400" b="1" dirty="0" smtClean="0"/>
              <a:t>aumenta</a:t>
            </a:r>
            <a:r>
              <a:rPr lang="pt-PT" sz="2400" dirty="0" smtClean="0"/>
              <a:t> ainda mais</a:t>
            </a:r>
            <a:br>
              <a:rPr lang="pt-PT" sz="2400" dirty="0" smtClean="0"/>
            </a:br>
            <a:r>
              <a:rPr lang="pt-PT" sz="2400" dirty="0" smtClean="0"/>
              <a:t>com as </a:t>
            </a:r>
            <a:r>
              <a:rPr lang="pt-PT" sz="2400" b="1" dirty="0" smtClean="0"/>
              <a:t>radiações</a:t>
            </a:r>
            <a:r>
              <a:rPr lang="pt-PT" sz="2400" dirty="0" smtClean="0"/>
              <a:t> </a:t>
            </a:r>
            <a:r>
              <a:rPr lang="pt-PT" sz="2400" b="1" dirty="0" smtClean="0"/>
              <a:t>UV </a:t>
            </a:r>
            <a:r>
              <a:rPr lang="pt-PT" sz="2400" dirty="0" smtClean="0"/>
              <a:t>do Sol, durante</a:t>
            </a:r>
            <a:br>
              <a:rPr lang="pt-PT" sz="2400" dirty="0" smtClean="0"/>
            </a:br>
            <a:r>
              <a:rPr lang="pt-PT" sz="2400" dirty="0" smtClean="0"/>
              <a:t>os restantes 6 meses.</a:t>
            </a:r>
          </a:p>
          <a:p>
            <a:endParaRPr lang="pt-PT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772816"/>
            <a:ext cx="3885083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2940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BURACO DE OZONO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pt-PT" sz="2400" dirty="0" smtClean="0"/>
              <a:t>Nas </a:t>
            </a:r>
            <a:r>
              <a:rPr lang="pt-PT" sz="2400" b="1" dirty="0" smtClean="0"/>
              <a:t>latitudes médias</a:t>
            </a:r>
            <a:r>
              <a:rPr lang="pt-PT" sz="2400" dirty="0" smtClean="0"/>
              <a:t>, a radiação ultravioleta tem sido </a:t>
            </a:r>
            <a:r>
              <a:rPr lang="pt-PT" sz="2400" b="1" dirty="0" smtClean="0"/>
              <a:t>constante</a:t>
            </a:r>
            <a:r>
              <a:rPr lang="pt-PT" sz="2400" dirty="0" smtClean="0"/>
              <a:t> na última década.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pt-PT" sz="2400" dirty="0" smtClean="0"/>
              <a:t>Em </a:t>
            </a:r>
            <a:r>
              <a:rPr lang="pt-PT" sz="2400" b="1" dirty="0" smtClean="0"/>
              <a:t>2010</a:t>
            </a:r>
            <a:r>
              <a:rPr lang="pt-PT" sz="2400" dirty="0" smtClean="0"/>
              <a:t>, a quantidade de ozono não estava a diminuir</a:t>
            </a:r>
            <a:br>
              <a:rPr lang="pt-PT" sz="2400" dirty="0" smtClean="0"/>
            </a:br>
            <a:r>
              <a:rPr lang="pt-PT" sz="2400" dirty="0" smtClean="0"/>
              <a:t>nem a aumentar.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pt-PT" sz="2400" dirty="0" smtClean="0"/>
              <a:t>A </a:t>
            </a:r>
            <a:r>
              <a:rPr lang="pt-PT" sz="2400" b="1" dirty="0" smtClean="0"/>
              <a:t>camada de ozono</a:t>
            </a:r>
            <a:r>
              <a:rPr lang="pt-PT" sz="2400" dirty="0" smtClean="0"/>
              <a:t>, fora das regiões polares, deve </a:t>
            </a:r>
            <a:r>
              <a:rPr lang="pt-PT" sz="2400" b="1" dirty="0" smtClean="0"/>
              <a:t>recuperar</a:t>
            </a:r>
            <a:r>
              <a:rPr lang="pt-PT" sz="2400" dirty="0" smtClean="0"/>
              <a:t/>
            </a:r>
            <a:br>
              <a:rPr lang="pt-PT" sz="2400" dirty="0" smtClean="0"/>
            </a:br>
            <a:r>
              <a:rPr lang="pt-PT" sz="2400" dirty="0" smtClean="0"/>
              <a:t>até 2050, para os níveis antes de 1980, mas o </a:t>
            </a:r>
            <a:r>
              <a:rPr lang="pt-PT" sz="2400" b="1" dirty="0" smtClean="0"/>
              <a:t>buraco de ozono </a:t>
            </a:r>
            <a:r>
              <a:rPr lang="pt-PT" sz="2400" dirty="0" smtClean="0"/>
              <a:t>sobre a Antártida deve recuperar muito mais tarde. </a:t>
            </a:r>
            <a:endParaRPr lang="pt-PT" sz="2400" dirty="0"/>
          </a:p>
          <a:p>
            <a:pPr marL="0" indent="0">
              <a:spcBef>
                <a:spcPts val="1800"/>
              </a:spcBef>
              <a:buNone/>
            </a:pPr>
            <a:r>
              <a:rPr lang="pt-PT" sz="2400" dirty="0" smtClean="0"/>
              <a:t>O buraco de ozono já está a influenciar o </a:t>
            </a:r>
            <a:r>
              <a:rPr lang="pt-PT" sz="2400" b="1" dirty="0" smtClean="0"/>
              <a:t>clima</a:t>
            </a:r>
            <a:r>
              <a:rPr lang="pt-PT" sz="2400" dirty="0" smtClean="0"/>
              <a:t> da Terra, alterando a temperatura e o movimento do vento.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pt-PT" sz="2000" dirty="0" smtClean="0"/>
              <a:t>Fonte: </a:t>
            </a:r>
            <a:r>
              <a:rPr lang="pt-PT" sz="2000" dirty="0" err="1" smtClean="0">
                <a:hlinkClick r:id="rId2"/>
              </a:rPr>
              <a:t>Earth</a:t>
            </a:r>
            <a:r>
              <a:rPr lang="pt-PT" sz="2000" dirty="0" smtClean="0">
                <a:hlinkClick r:id="rId2"/>
              </a:rPr>
              <a:t> </a:t>
            </a:r>
            <a:r>
              <a:rPr lang="pt-PT" sz="2000" dirty="0" err="1" smtClean="0">
                <a:hlinkClick r:id="rId2"/>
              </a:rPr>
              <a:t>Observatory</a:t>
            </a:r>
            <a:r>
              <a:rPr lang="pt-PT" sz="2000" dirty="0" smtClean="0"/>
              <a:t> (NASA)</a:t>
            </a:r>
          </a:p>
          <a:p>
            <a:pPr>
              <a:spcBef>
                <a:spcPts val="1200"/>
              </a:spcBef>
            </a:pPr>
            <a:endParaRPr lang="pt-PT" sz="2400" dirty="0" smtClean="0"/>
          </a:p>
        </p:txBody>
      </p:sp>
    </p:spTree>
    <p:extLst>
      <p:ext uri="{BB962C8B-B14F-4D97-AF65-F5344CB8AC3E}">
        <p14:creationId xmlns:p14="http://schemas.microsoft.com/office/powerpoint/2010/main" val="2486865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5"/>
            <a:ext cx="8348346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361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34326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6117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cap="all" dirty="0" smtClean="0">
                <a:effectLst/>
              </a:rPr>
              <a:t>BIBLIOGRAFIA</a:t>
            </a:r>
            <a:endParaRPr lang="pt-PT" sz="3200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dirty="0" smtClean="0"/>
              <a:t>Dantas, M., &amp; Ramalho, M. (2008). </a:t>
            </a:r>
            <a:r>
              <a:rPr lang="pt-PT" sz="2400" i="1" dirty="0" smtClean="0"/>
              <a:t>Jogo de Partículas A – Física</a:t>
            </a:r>
            <a:br>
              <a:rPr lang="pt-PT" sz="2400" i="1" dirty="0" smtClean="0"/>
            </a:br>
            <a:r>
              <a:rPr lang="pt-PT" sz="2400" i="1" dirty="0" smtClean="0"/>
              <a:t>e Química A - Química -­ Bloco 1 ­- 10º/11º Ano</a:t>
            </a:r>
            <a:r>
              <a:rPr lang="pt-PT" sz="2400" dirty="0" smtClean="0"/>
              <a:t>. Lisboa: Texto Editores.</a:t>
            </a:r>
          </a:p>
        </p:txBody>
      </p:sp>
    </p:spTree>
    <p:extLst>
      <p:ext uri="{BB962C8B-B14F-4D97-AF65-F5344CB8AC3E}">
        <p14:creationId xmlns:p14="http://schemas.microsoft.com/office/powerpoint/2010/main" val="365663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FORMAÇÃO E DECOMPOSIÇÃO DO OZONO</a:t>
            </a:r>
            <a:endParaRPr lang="pt-PT" sz="3200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PT" sz="2400" dirty="0"/>
              <a:t>Cerca de </a:t>
            </a:r>
            <a:r>
              <a:rPr lang="pt-PT" sz="2400" dirty="0" smtClean="0"/>
              <a:t>90% </a:t>
            </a:r>
            <a:r>
              <a:rPr lang="pt-PT" sz="2400" dirty="0"/>
              <a:t>do ozono </a:t>
            </a:r>
            <a:r>
              <a:rPr lang="pt-PT" sz="2400" dirty="0" smtClean="0"/>
              <a:t>está na </a:t>
            </a:r>
            <a:r>
              <a:rPr lang="pt-PT" sz="2400" b="1" dirty="0" smtClean="0"/>
              <a:t>Estratosfera</a:t>
            </a:r>
            <a:r>
              <a:rPr lang="pt-PT" sz="2400" dirty="0"/>
              <a:t>. </a:t>
            </a:r>
            <a:endParaRPr lang="pt-PT" sz="2400" dirty="0" smtClean="0"/>
          </a:p>
          <a:p>
            <a:pPr marL="324000">
              <a:spcBef>
                <a:spcPts val="0"/>
              </a:spcBef>
            </a:pPr>
            <a:endParaRPr lang="pt-PT" sz="2400" dirty="0"/>
          </a:p>
          <a:p>
            <a:pPr marL="0" indent="0">
              <a:spcBef>
                <a:spcPts val="0"/>
              </a:spcBef>
              <a:buNone/>
            </a:pPr>
            <a:r>
              <a:rPr lang="pt-PT" sz="2400" b="1" dirty="0" smtClean="0"/>
              <a:t>Formação </a:t>
            </a:r>
            <a:r>
              <a:rPr lang="pt-PT" sz="2400" b="1" dirty="0"/>
              <a:t>do </a:t>
            </a:r>
            <a:r>
              <a:rPr lang="pt-PT" sz="2400" b="1" dirty="0" smtClean="0"/>
              <a:t>ozono</a:t>
            </a:r>
            <a:r>
              <a:rPr lang="pt-PT" sz="2400" dirty="0" smtClean="0"/>
              <a:t>:</a:t>
            </a:r>
          </a:p>
          <a:p>
            <a:pPr marL="990600" lvl="1" indent="-552450">
              <a:spcBef>
                <a:spcPts val="1200"/>
              </a:spcBef>
              <a:buNone/>
            </a:pPr>
            <a:r>
              <a:rPr lang="pt-PT" sz="2400" dirty="0" smtClean="0"/>
              <a:t>1º - </a:t>
            </a:r>
            <a:r>
              <a:rPr lang="pt-PT" sz="2400" b="1" dirty="0" err="1" smtClean="0"/>
              <a:t>Fotodissociação</a:t>
            </a:r>
            <a:r>
              <a:rPr lang="pt-PT" sz="2400" dirty="0" smtClean="0"/>
              <a:t> </a:t>
            </a:r>
            <a:r>
              <a:rPr lang="pt-PT" sz="2400" dirty="0"/>
              <a:t>das moléculas de O</a:t>
            </a:r>
            <a:r>
              <a:rPr lang="pt-PT" sz="2400" baseline="-25000" dirty="0"/>
              <a:t>2</a:t>
            </a:r>
            <a:r>
              <a:rPr lang="pt-PT" sz="2400" dirty="0"/>
              <a:t> por acção das </a:t>
            </a:r>
            <a:r>
              <a:rPr lang="pt-PT" sz="2400" b="1" dirty="0"/>
              <a:t>radiações </a:t>
            </a:r>
            <a:r>
              <a:rPr lang="pt-PT" sz="2400" b="1" dirty="0" smtClean="0"/>
              <a:t>UV</a:t>
            </a:r>
          </a:p>
          <a:p>
            <a:pPr marL="438300" lvl="1" indent="0">
              <a:spcBef>
                <a:spcPts val="600"/>
              </a:spcBef>
              <a:buNone/>
            </a:pPr>
            <a:endParaRPr lang="pt-PT" sz="2400" dirty="0" smtClean="0"/>
          </a:p>
          <a:p>
            <a:pPr marL="990600" lvl="1" indent="-552450">
              <a:spcBef>
                <a:spcPts val="600"/>
              </a:spcBef>
              <a:buNone/>
            </a:pPr>
            <a:r>
              <a:rPr lang="pt-PT" sz="2400" dirty="0" smtClean="0"/>
              <a:t>2º - Os </a:t>
            </a:r>
            <a:r>
              <a:rPr lang="pt-PT" sz="2400" b="1" dirty="0" smtClean="0"/>
              <a:t>radicais livres </a:t>
            </a:r>
            <a:r>
              <a:rPr lang="pt-PT" sz="2400" dirty="0" smtClean="0"/>
              <a:t>de oxigénio (O</a:t>
            </a:r>
            <a:r>
              <a:rPr lang="pt-PT" sz="2400" baseline="30000" dirty="0" smtClean="0">
                <a:latin typeface="Rage Italic"/>
              </a:rPr>
              <a:t>•</a:t>
            </a:r>
            <a:r>
              <a:rPr lang="pt-PT" sz="2400" dirty="0" smtClean="0"/>
              <a:t>) reagem com </a:t>
            </a:r>
            <a:r>
              <a:rPr lang="pt-PT" sz="2400" b="1" dirty="0" smtClean="0"/>
              <a:t>moléculas</a:t>
            </a:r>
            <a:r>
              <a:rPr lang="pt-PT" sz="2400" dirty="0" smtClean="0"/>
              <a:t> de oxigénio</a:t>
            </a:r>
          </a:p>
          <a:p>
            <a:pPr marL="438300" lvl="1" indent="0">
              <a:spcBef>
                <a:spcPts val="600"/>
              </a:spcBef>
              <a:buNone/>
            </a:pPr>
            <a:endParaRPr lang="pt-PT" sz="2400" b="1" dirty="0"/>
          </a:p>
          <a:p>
            <a:pPr marL="0" indent="0">
              <a:buNone/>
            </a:pPr>
            <a:endParaRPr lang="pt-P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284984"/>
            <a:ext cx="3163416" cy="593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995183"/>
            <a:ext cx="3091408" cy="429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685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FORMAÇÃO E DECOMPOSIÇÃO DO OZONO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PT" sz="2400" b="1" dirty="0"/>
              <a:t>Decomposição do </a:t>
            </a:r>
            <a:r>
              <a:rPr lang="pt-PT" sz="2400" b="1" dirty="0" smtClean="0"/>
              <a:t>ozono</a:t>
            </a:r>
            <a:r>
              <a:rPr lang="pt-PT" sz="2400" dirty="0" smtClean="0"/>
              <a:t>:</a:t>
            </a:r>
          </a:p>
          <a:p>
            <a:pPr marL="457200" lvl="1" indent="0">
              <a:spcBef>
                <a:spcPts val="1200"/>
              </a:spcBef>
              <a:buNone/>
            </a:pPr>
            <a:r>
              <a:rPr lang="pt-PT" sz="2400" dirty="0" smtClean="0"/>
              <a:t>1º -</a:t>
            </a:r>
            <a:r>
              <a:rPr lang="pt-PT" sz="2400" dirty="0"/>
              <a:t> </a:t>
            </a:r>
            <a:r>
              <a:rPr lang="pt-PT" sz="2400" b="1" dirty="0" err="1" smtClean="0"/>
              <a:t>Fotodissociação</a:t>
            </a:r>
            <a:r>
              <a:rPr lang="pt-PT" sz="2400" dirty="0" smtClean="0"/>
              <a:t> </a:t>
            </a:r>
            <a:r>
              <a:rPr lang="pt-PT" sz="2400" dirty="0"/>
              <a:t>das moléculas de </a:t>
            </a:r>
            <a:r>
              <a:rPr lang="pt-PT" sz="2400" dirty="0" smtClean="0"/>
              <a:t>ozono</a:t>
            </a:r>
          </a:p>
          <a:p>
            <a:pPr marL="457200" lvl="1" indent="0">
              <a:buNone/>
            </a:pPr>
            <a:endParaRPr lang="pt-PT" sz="2400" dirty="0"/>
          </a:p>
          <a:p>
            <a:pPr marL="457200" lvl="1" indent="0">
              <a:buNone/>
            </a:pPr>
            <a:endParaRPr lang="pt-PT" sz="2400" dirty="0" smtClean="0"/>
          </a:p>
          <a:p>
            <a:pPr marL="990600" lvl="1" indent="-533400">
              <a:buNone/>
            </a:pPr>
            <a:r>
              <a:rPr lang="pt-PT" sz="2400" dirty="0" smtClean="0"/>
              <a:t>2º - Os </a:t>
            </a:r>
            <a:r>
              <a:rPr lang="pt-PT" sz="2400" b="1" dirty="0" smtClean="0"/>
              <a:t>radicais livres </a:t>
            </a:r>
            <a:r>
              <a:rPr lang="pt-PT" sz="2400" dirty="0" smtClean="0"/>
              <a:t>de oxigénio (O</a:t>
            </a:r>
            <a:r>
              <a:rPr lang="pt-PT" sz="2400" baseline="30000" dirty="0" smtClean="0">
                <a:latin typeface="Rage Italic"/>
              </a:rPr>
              <a:t>•</a:t>
            </a:r>
            <a:r>
              <a:rPr lang="pt-PT" sz="2400" dirty="0" smtClean="0"/>
              <a:t>) reagem com</a:t>
            </a:r>
            <a:br>
              <a:rPr lang="pt-PT" sz="2400" dirty="0" smtClean="0"/>
            </a:br>
            <a:r>
              <a:rPr lang="pt-PT" sz="2400" b="1" dirty="0" smtClean="0"/>
              <a:t>moléculas</a:t>
            </a:r>
            <a:r>
              <a:rPr lang="pt-PT" sz="2400" dirty="0" smtClean="0"/>
              <a:t> de ozono</a:t>
            </a:r>
          </a:p>
          <a:p>
            <a:pPr marL="457200" lvl="1" indent="0">
              <a:buNone/>
            </a:pPr>
            <a:endParaRPr lang="pt-PT" dirty="0"/>
          </a:p>
          <a:p>
            <a:endParaRPr lang="pt-P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1639" y="2564905"/>
            <a:ext cx="2720187" cy="56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1639" y="4374810"/>
            <a:ext cx="3076013" cy="407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510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FORMAÇÃO E DECOMPOSIÇÃO DO OZONO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4464496" cy="4885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772816"/>
            <a:ext cx="3049720" cy="1744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810521"/>
            <a:ext cx="2952328" cy="1922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32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FORMAÇÃO E DECOMPOSIÇÃO DO OZONO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dirty="0" smtClean="0"/>
              <a:t>A </a:t>
            </a:r>
            <a:r>
              <a:rPr lang="pt-PT" sz="2400" b="1" dirty="0"/>
              <a:t>velocidade</a:t>
            </a:r>
            <a:r>
              <a:rPr lang="pt-PT" sz="2400" dirty="0"/>
              <a:t> de </a:t>
            </a:r>
            <a:r>
              <a:rPr lang="pt-PT" sz="2400" b="1" dirty="0"/>
              <a:t>formação</a:t>
            </a:r>
            <a:r>
              <a:rPr lang="pt-PT" sz="2400" dirty="0"/>
              <a:t> de </a:t>
            </a:r>
            <a:r>
              <a:rPr lang="pt-PT" sz="2400" dirty="0" smtClean="0"/>
              <a:t>ozono é </a:t>
            </a:r>
            <a:r>
              <a:rPr lang="pt-PT" sz="2400" b="1" dirty="0"/>
              <a:t>igual</a:t>
            </a:r>
            <a:r>
              <a:rPr lang="pt-PT" sz="2400" dirty="0"/>
              <a:t> à sua </a:t>
            </a:r>
            <a:r>
              <a:rPr lang="pt-PT" sz="2400" b="1" dirty="0" smtClean="0"/>
              <a:t>velocidade</a:t>
            </a:r>
            <a:r>
              <a:rPr lang="pt-PT" sz="2400" dirty="0" smtClean="0"/>
              <a:t/>
            </a:r>
            <a:br>
              <a:rPr lang="pt-PT" sz="2400" dirty="0" smtClean="0"/>
            </a:br>
            <a:r>
              <a:rPr lang="pt-PT" sz="2400" dirty="0" smtClean="0"/>
              <a:t>de </a:t>
            </a:r>
            <a:r>
              <a:rPr lang="pt-PT" sz="2400" b="1" dirty="0"/>
              <a:t>decomposição</a:t>
            </a:r>
            <a:r>
              <a:rPr lang="pt-PT" sz="2400" dirty="0"/>
              <a:t>.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pt-PT" sz="2400" dirty="0" smtClean="0"/>
              <a:t>Existe um </a:t>
            </a:r>
            <a:r>
              <a:rPr lang="pt-PT" sz="2400" b="1" dirty="0"/>
              <a:t>equilíbrio</a:t>
            </a:r>
            <a:r>
              <a:rPr lang="pt-PT" sz="2400" dirty="0"/>
              <a:t> </a:t>
            </a:r>
            <a:r>
              <a:rPr lang="pt-PT" sz="2400" dirty="0" smtClean="0"/>
              <a:t>entre </a:t>
            </a:r>
            <a:r>
              <a:rPr lang="pt-PT" sz="2400" dirty="0"/>
              <a:t>a formação e </a:t>
            </a:r>
            <a:r>
              <a:rPr lang="pt-PT" sz="2400" dirty="0" smtClean="0"/>
              <a:t>a decomposição naturais de </a:t>
            </a:r>
            <a:r>
              <a:rPr lang="pt-PT" sz="2400" dirty="0"/>
              <a:t>ozono, </a:t>
            </a:r>
            <a:r>
              <a:rPr lang="pt-PT" sz="2400" dirty="0" smtClean="0"/>
              <a:t>pelo que a </a:t>
            </a:r>
            <a:r>
              <a:rPr lang="pt-PT" sz="2400" b="1" dirty="0" smtClean="0"/>
              <a:t>concentração</a:t>
            </a:r>
            <a:r>
              <a:rPr lang="pt-PT" sz="2400" dirty="0" smtClean="0"/>
              <a:t> </a:t>
            </a:r>
            <a:r>
              <a:rPr lang="pt-PT" sz="2400" dirty="0"/>
              <a:t>de ozono na </a:t>
            </a:r>
            <a:r>
              <a:rPr lang="pt-PT" sz="2400" dirty="0" smtClean="0"/>
              <a:t>Estratosfera fica </a:t>
            </a:r>
            <a:r>
              <a:rPr lang="pt-PT" sz="2400" b="1" dirty="0" smtClean="0"/>
              <a:t>constante</a:t>
            </a:r>
            <a:r>
              <a:rPr lang="pt-PT" sz="2400" dirty="0" smtClean="0"/>
              <a:t>.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pt-PT" sz="2400" dirty="0" smtClean="0"/>
              <a:t>Este equilíbrio é </a:t>
            </a:r>
            <a:r>
              <a:rPr lang="pt-PT" sz="2400" b="1" dirty="0" smtClean="0"/>
              <a:t>importante</a:t>
            </a:r>
            <a:r>
              <a:rPr lang="pt-PT" sz="2400" dirty="0" smtClean="0"/>
              <a:t> para os </a:t>
            </a:r>
            <a:r>
              <a:rPr lang="pt-PT" sz="2400" b="1" dirty="0" smtClean="0"/>
              <a:t>seres vivos</a:t>
            </a:r>
            <a:r>
              <a:rPr lang="pt-PT" sz="2400" dirty="0" smtClean="0"/>
              <a:t>, pois é responsável pela existência da </a:t>
            </a:r>
            <a:r>
              <a:rPr lang="pt-PT" sz="2400" b="1" dirty="0" smtClean="0"/>
              <a:t>camada de ozono</a:t>
            </a:r>
            <a:r>
              <a:rPr lang="pt-PT" sz="2400" dirty="0" smtClean="0"/>
              <a:t>,</a:t>
            </a:r>
            <a:r>
              <a:rPr lang="pt-PT" sz="2400" dirty="0"/>
              <a:t> </a:t>
            </a:r>
            <a:r>
              <a:rPr lang="pt-PT" sz="2400" dirty="0" smtClean="0"/>
              <a:t>que</a:t>
            </a:r>
            <a:br>
              <a:rPr lang="pt-PT" sz="2400" dirty="0" smtClean="0"/>
            </a:br>
            <a:r>
              <a:rPr lang="pt-PT" sz="2400" b="1" dirty="0" smtClean="0"/>
              <a:t>protege</a:t>
            </a:r>
            <a:r>
              <a:rPr lang="pt-PT" sz="2400" dirty="0" smtClean="0"/>
              <a:t> a Terra da </a:t>
            </a:r>
            <a:r>
              <a:rPr lang="pt-PT" sz="2400" b="1" dirty="0" smtClean="0"/>
              <a:t>radiação ultravioleta</a:t>
            </a:r>
            <a:r>
              <a:rPr lang="pt-PT" sz="2400" dirty="0" smtClean="0"/>
              <a:t>.</a:t>
            </a:r>
            <a:endParaRPr lang="pt-PT" sz="2400" dirty="0"/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27738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FILTROS SOLARES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dirty="0"/>
              <a:t>As </a:t>
            </a:r>
            <a:r>
              <a:rPr lang="pt-PT" sz="2400" b="1" dirty="0"/>
              <a:t>radiações ultravioleta </a:t>
            </a:r>
            <a:r>
              <a:rPr lang="pt-PT" sz="2400" dirty="0" smtClean="0"/>
              <a:t>são </a:t>
            </a:r>
            <a:r>
              <a:rPr lang="pt-PT" sz="2400" dirty="0"/>
              <a:t>classificadas em </a:t>
            </a:r>
            <a:r>
              <a:rPr lang="pt-PT" sz="2400" b="1" dirty="0"/>
              <a:t>UVA</a:t>
            </a:r>
            <a:r>
              <a:rPr lang="pt-PT" sz="2400" dirty="0"/>
              <a:t>, </a:t>
            </a:r>
            <a:r>
              <a:rPr lang="pt-PT" sz="2400" b="1" dirty="0"/>
              <a:t>UVB</a:t>
            </a:r>
            <a:r>
              <a:rPr lang="pt-PT" sz="2400" dirty="0"/>
              <a:t> e </a:t>
            </a:r>
            <a:r>
              <a:rPr lang="pt-PT" sz="2400" b="1" dirty="0"/>
              <a:t>UVC</a:t>
            </a:r>
            <a:r>
              <a:rPr lang="pt-PT" sz="2400" dirty="0"/>
              <a:t>, por ordem </a:t>
            </a:r>
            <a:r>
              <a:rPr lang="pt-PT" sz="2400" b="1" dirty="0"/>
              <a:t>crescente</a:t>
            </a:r>
            <a:r>
              <a:rPr lang="pt-PT" sz="2400" dirty="0"/>
              <a:t> da </a:t>
            </a:r>
            <a:r>
              <a:rPr lang="pt-PT" sz="2400" dirty="0" smtClean="0"/>
              <a:t>sua </a:t>
            </a:r>
            <a:r>
              <a:rPr lang="pt-PT" sz="2400" b="1" dirty="0"/>
              <a:t>energia</a:t>
            </a:r>
            <a:r>
              <a:rPr lang="pt-PT" sz="2400" dirty="0"/>
              <a:t>.</a:t>
            </a:r>
          </a:p>
          <a:p>
            <a:pPr>
              <a:spcBef>
                <a:spcPts val="0"/>
              </a:spcBef>
            </a:pPr>
            <a:endParaRPr lang="pt-PT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pt-PT" sz="2400" dirty="0" smtClean="0"/>
              <a:t>As </a:t>
            </a:r>
            <a:r>
              <a:rPr lang="pt-PT" sz="2400" dirty="0"/>
              <a:t>radiações </a:t>
            </a:r>
            <a:r>
              <a:rPr lang="pt-PT" sz="2400" b="1" dirty="0" smtClean="0"/>
              <a:t>UVC </a:t>
            </a:r>
            <a:r>
              <a:rPr lang="pt-PT" sz="2400" dirty="0" smtClean="0"/>
              <a:t>são </a:t>
            </a:r>
            <a:r>
              <a:rPr lang="pt-PT" sz="2400" dirty="0"/>
              <a:t>as </a:t>
            </a:r>
            <a:r>
              <a:rPr lang="pt-PT" sz="2400" b="1" dirty="0"/>
              <a:t>mais </a:t>
            </a:r>
            <a:r>
              <a:rPr lang="pt-PT" sz="2400" b="1" dirty="0" smtClean="0"/>
              <a:t>energéticas</a:t>
            </a:r>
            <a:r>
              <a:rPr lang="pt-PT" sz="2400" dirty="0" smtClean="0"/>
              <a:t> e </a:t>
            </a:r>
            <a:r>
              <a:rPr lang="pt-PT" sz="2400" b="1" dirty="0" smtClean="0"/>
              <a:t>mais perigosas</a:t>
            </a:r>
            <a:r>
              <a:rPr lang="pt-PT" sz="2400" dirty="0" smtClean="0"/>
              <a:t>,</a:t>
            </a:r>
            <a:br>
              <a:rPr lang="pt-PT" sz="2400" dirty="0" smtClean="0"/>
            </a:br>
            <a:r>
              <a:rPr lang="pt-PT" sz="2400" dirty="0" smtClean="0"/>
              <a:t>mas </a:t>
            </a:r>
            <a:r>
              <a:rPr lang="pt-PT" sz="2400" dirty="0"/>
              <a:t>não chegam à Terra. São </a:t>
            </a:r>
            <a:r>
              <a:rPr lang="pt-PT" sz="2400" b="1" dirty="0" smtClean="0"/>
              <a:t>absorvidas</a:t>
            </a:r>
            <a:r>
              <a:rPr lang="pt-PT" sz="2400" dirty="0" smtClean="0"/>
              <a:t> na </a:t>
            </a:r>
            <a:r>
              <a:rPr lang="pt-PT" sz="2400" dirty="0"/>
              <a:t>parte superior da </a:t>
            </a:r>
            <a:r>
              <a:rPr lang="pt-PT" sz="2400" dirty="0" smtClean="0"/>
              <a:t>atmosfera (</a:t>
            </a:r>
            <a:r>
              <a:rPr lang="pt-PT" sz="2400" dirty="0"/>
              <a:t>na </a:t>
            </a:r>
            <a:r>
              <a:rPr lang="pt-PT" sz="2400" dirty="0" err="1"/>
              <a:t>Termosfera</a:t>
            </a:r>
            <a:r>
              <a:rPr lang="pt-PT" sz="2400" dirty="0"/>
              <a:t> e, em menor grau, na Mesosfera</a:t>
            </a:r>
            <a:r>
              <a:rPr lang="pt-PT" sz="2400" dirty="0" smtClean="0"/>
              <a:t>).</a:t>
            </a:r>
          </a:p>
          <a:p>
            <a:pPr>
              <a:spcBef>
                <a:spcPts val="0"/>
              </a:spcBef>
            </a:pPr>
            <a:endParaRPr lang="pt-PT" sz="2400" dirty="0"/>
          </a:p>
          <a:p>
            <a:pPr marL="0" indent="0">
              <a:spcBef>
                <a:spcPts val="0"/>
              </a:spcBef>
              <a:buNone/>
            </a:pPr>
            <a:r>
              <a:rPr lang="pt-PT" sz="2400" dirty="0" smtClean="0"/>
              <a:t>As radiações </a:t>
            </a:r>
            <a:r>
              <a:rPr lang="pt-PT" sz="2400" b="1" dirty="0" smtClean="0"/>
              <a:t>UVB</a:t>
            </a:r>
            <a:r>
              <a:rPr lang="pt-PT" sz="2400" dirty="0"/>
              <a:t> </a:t>
            </a:r>
            <a:r>
              <a:rPr lang="pt-PT" sz="2400" dirty="0" smtClean="0"/>
              <a:t>são </a:t>
            </a:r>
            <a:r>
              <a:rPr lang="pt-PT" sz="2400" b="1" dirty="0" smtClean="0"/>
              <a:t>absorvidas</a:t>
            </a:r>
            <a:r>
              <a:rPr lang="pt-PT" sz="2400" dirty="0" smtClean="0"/>
              <a:t> pela </a:t>
            </a:r>
            <a:r>
              <a:rPr lang="pt-PT" sz="2400" b="1" dirty="0" smtClean="0"/>
              <a:t>camada de ozono</a:t>
            </a:r>
            <a:r>
              <a:rPr lang="pt-PT" sz="2400" dirty="0" smtClean="0"/>
              <a:t>,</a:t>
            </a:r>
            <a:br>
              <a:rPr lang="pt-PT" sz="2400" dirty="0" smtClean="0"/>
            </a:br>
            <a:r>
              <a:rPr lang="pt-PT" sz="2400" dirty="0" smtClean="0"/>
              <a:t>mas algumas chegam à Terra, provocando </a:t>
            </a:r>
            <a:r>
              <a:rPr lang="pt-PT" sz="2400" b="1" dirty="0" smtClean="0"/>
              <a:t>queimaduras</a:t>
            </a:r>
            <a:r>
              <a:rPr lang="pt-PT" sz="2400" dirty="0" smtClean="0"/>
              <a:t>,</a:t>
            </a:r>
            <a:br>
              <a:rPr lang="pt-PT" sz="2400" dirty="0" smtClean="0"/>
            </a:br>
            <a:r>
              <a:rPr lang="pt-PT" sz="2400" b="1" dirty="0" smtClean="0"/>
              <a:t>cancros</a:t>
            </a:r>
            <a:r>
              <a:rPr lang="pt-PT" sz="2400" dirty="0" smtClean="0"/>
              <a:t> de pele (melanoma), doenças dos </a:t>
            </a:r>
            <a:r>
              <a:rPr lang="pt-PT" sz="2400" b="1" dirty="0" smtClean="0"/>
              <a:t>olhos</a:t>
            </a:r>
            <a:r>
              <a:rPr lang="pt-PT" sz="2400" dirty="0" smtClean="0"/>
              <a:t>, </a:t>
            </a:r>
            <a:r>
              <a:rPr lang="pt-PT" sz="2400" b="1" dirty="0" smtClean="0"/>
              <a:t>mutações</a:t>
            </a:r>
            <a:r>
              <a:rPr lang="pt-PT" sz="2400" dirty="0" smtClean="0"/>
              <a:t> genéticas, </a:t>
            </a:r>
            <a:r>
              <a:rPr lang="pt-PT" sz="2400" b="1" dirty="0" smtClean="0"/>
              <a:t>destruição</a:t>
            </a:r>
            <a:r>
              <a:rPr lang="pt-PT" sz="2400" dirty="0" smtClean="0"/>
              <a:t> de espécies vegetais e </a:t>
            </a:r>
            <a:r>
              <a:rPr lang="pt-PT" sz="2400" b="1" dirty="0" smtClean="0"/>
              <a:t>deterioração</a:t>
            </a:r>
            <a:r>
              <a:rPr lang="pt-PT" sz="2400" dirty="0" smtClean="0"/>
              <a:t> de alguns materiais.</a:t>
            </a:r>
          </a:p>
          <a:p>
            <a:pPr>
              <a:spcBef>
                <a:spcPts val="0"/>
              </a:spcBef>
            </a:pP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34956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FILTROS SOLARES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dirty="0"/>
              <a:t>As radiações </a:t>
            </a:r>
            <a:r>
              <a:rPr lang="pt-PT" sz="2400" b="1" dirty="0"/>
              <a:t>UVA</a:t>
            </a:r>
            <a:r>
              <a:rPr lang="pt-PT" sz="2400" dirty="0"/>
              <a:t>, </a:t>
            </a:r>
            <a:r>
              <a:rPr lang="pt-PT" sz="2400" dirty="0" smtClean="0"/>
              <a:t>são as </a:t>
            </a:r>
            <a:r>
              <a:rPr lang="pt-PT" sz="2400" b="1" dirty="0"/>
              <a:t>menos </a:t>
            </a:r>
            <a:r>
              <a:rPr lang="pt-PT" sz="2400" b="1" dirty="0" smtClean="0"/>
              <a:t>energéticas </a:t>
            </a:r>
            <a:r>
              <a:rPr lang="pt-PT" sz="2400" dirty="0" smtClean="0"/>
              <a:t>e </a:t>
            </a:r>
            <a:r>
              <a:rPr lang="pt-PT" sz="2400" b="1" dirty="0" smtClean="0"/>
              <a:t>menos </a:t>
            </a:r>
            <a:r>
              <a:rPr lang="pt-PT" sz="2400" b="1" dirty="0"/>
              <a:t>perigosas</a:t>
            </a:r>
            <a:r>
              <a:rPr lang="pt-PT" sz="2400" dirty="0"/>
              <a:t>, </a:t>
            </a:r>
            <a:r>
              <a:rPr lang="pt-PT" sz="2400" dirty="0" smtClean="0"/>
              <a:t>mas provocam o </a:t>
            </a:r>
            <a:r>
              <a:rPr lang="pt-PT" sz="2400" b="1" dirty="0" smtClean="0"/>
              <a:t>envelhecimento</a:t>
            </a:r>
            <a:r>
              <a:rPr lang="pt-PT" sz="2400" dirty="0" smtClean="0"/>
              <a:t> </a:t>
            </a:r>
            <a:r>
              <a:rPr lang="pt-PT" sz="2400" dirty="0"/>
              <a:t>da </a:t>
            </a:r>
            <a:r>
              <a:rPr lang="pt-PT" sz="2400" dirty="0" smtClean="0"/>
              <a:t>pele, a síntese da </a:t>
            </a:r>
            <a:r>
              <a:rPr lang="pt-PT" sz="2400" b="1" dirty="0" smtClean="0"/>
              <a:t>melanina</a:t>
            </a:r>
            <a:r>
              <a:rPr lang="pt-PT" sz="2400" dirty="0" smtClean="0"/>
              <a:t> (pigmento natural que protege a pele absorvendo a radiação) e </a:t>
            </a:r>
            <a:r>
              <a:rPr lang="pt-PT" sz="2400" b="1" dirty="0" smtClean="0"/>
              <a:t>queimaduras</a:t>
            </a:r>
            <a:r>
              <a:rPr lang="pt-PT" sz="2400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pt-PT" sz="2400" dirty="0"/>
          </a:p>
          <a:p>
            <a:pPr marL="0" indent="0">
              <a:spcBef>
                <a:spcPts val="0"/>
              </a:spcBef>
              <a:buNone/>
            </a:pPr>
            <a:r>
              <a:rPr lang="pt-PT" sz="2400" dirty="0" smtClean="0"/>
              <a:t>Apesar da </a:t>
            </a:r>
            <a:r>
              <a:rPr lang="pt-PT" sz="2400" b="1" dirty="0" smtClean="0"/>
              <a:t>atmosfera</a:t>
            </a:r>
            <a:r>
              <a:rPr lang="pt-PT" sz="2400" dirty="0" smtClean="0"/>
              <a:t>, nomeadamente a </a:t>
            </a:r>
            <a:r>
              <a:rPr lang="pt-PT" sz="2400" b="1" dirty="0" smtClean="0"/>
              <a:t>camada de ozono</a:t>
            </a:r>
            <a:r>
              <a:rPr lang="pt-PT" sz="2400" dirty="0" smtClean="0"/>
              <a:t>,</a:t>
            </a:r>
            <a:br>
              <a:rPr lang="pt-PT" sz="2400" dirty="0" smtClean="0"/>
            </a:br>
            <a:r>
              <a:rPr lang="pt-PT" sz="2400" dirty="0" smtClean="0"/>
              <a:t>funcionar como um </a:t>
            </a:r>
            <a:r>
              <a:rPr lang="pt-PT" sz="2400" b="1" dirty="0" smtClean="0"/>
              <a:t>filtro solar</a:t>
            </a:r>
            <a:r>
              <a:rPr lang="pt-PT" sz="2400" dirty="0" smtClean="0"/>
              <a:t>, absorvendo os </a:t>
            </a:r>
            <a:r>
              <a:rPr lang="pt-PT" sz="2400" b="1" dirty="0" smtClean="0"/>
              <a:t>ultravioletas</a:t>
            </a:r>
            <a:r>
              <a:rPr lang="pt-PT" sz="2400" dirty="0" smtClean="0"/>
              <a:t>,</a:t>
            </a:r>
            <a:br>
              <a:rPr lang="pt-PT" sz="2400" dirty="0" smtClean="0"/>
            </a:br>
            <a:r>
              <a:rPr lang="pt-PT" sz="2400" dirty="0" smtClean="0"/>
              <a:t>parte desta radiação não é absorvida e atinge os seres vivos. </a:t>
            </a:r>
          </a:p>
          <a:p>
            <a:pPr marL="0" indent="0">
              <a:spcBef>
                <a:spcPts val="0"/>
              </a:spcBef>
              <a:buNone/>
            </a:pPr>
            <a:endParaRPr lang="pt-PT" sz="2400" dirty="0"/>
          </a:p>
          <a:p>
            <a:pPr marL="0" indent="0">
              <a:spcBef>
                <a:spcPts val="0"/>
              </a:spcBef>
              <a:buNone/>
            </a:pPr>
            <a:r>
              <a:rPr lang="pt-PT" sz="2400" dirty="0" smtClean="0"/>
              <a:t>Assim, é importante </a:t>
            </a:r>
            <a:r>
              <a:rPr lang="pt-PT" sz="2400" b="1" dirty="0" smtClean="0"/>
              <a:t>proteger a pele</a:t>
            </a:r>
            <a:r>
              <a:rPr lang="pt-PT" sz="2400" dirty="0" smtClean="0"/>
              <a:t>,</a:t>
            </a:r>
            <a:r>
              <a:rPr lang="pt-PT" sz="2400" b="1" dirty="0" smtClean="0"/>
              <a:t> </a:t>
            </a:r>
            <a:r>
              <a:rPr lang="pt-PT" sz="2400" dirty="0" smtClean="0"/>
              <a:t>que está mais exposta à radiação solar, usando </a:t>
            </a:r>
            <a:r>
              <a:rPr lang="pt-PT" sz="2400" b="1" dirty="0" smtClean="0"/>
              <a:t>protectores solares </a:t>
            </a:r>
            <a:r>
              <a:rPr lang="pt-PT" sz="2400" dirty="0" smtClean="0"/>
              <a:t>(cremes solares).</a:t>
            </a:r>
          </a:p>
        </p:txBody>
      </p:sp>
    </p:spTree>
    <p:extLst>
      <p:ext uri="{BB962C8B-B14F-4D97-AF65-F5344CB8AC3E}">
        <p14:creationId xmlns:p14="http://schemas.microsoft.com/office/powerpoint/2010/main" val="292656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PT" sz="3200" b="1" dirty="0" smtClean="0"/>
              <a:t>FILTROS SOLARES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pt-PT" sz="2400" dirty="0" smtClean="0"/>
              <a:t>Os </a:t>
            </a:r>
            <a:r>
              <a:rPr lang="pt-PT" sz="2400" b="1" dirty="0" smtClean="0"/>
              <a:t>protectores </a:t>
            </a:r>
            <a:r>
              <a:rPr lang="pt-PT" sz="2400" b="1" dirty="0"/>
              <a:t>solares </a:t>
            </a:r>
            <a:r>
              <a:rPr lang="pt-PT" sz="2400" dirty="0" smtClean="0"/>
              <a:t>têm </a:t>
            </a:r>
            <a:r>
              <a:rPr lang="pt-PT" sz="2400" b="1" dirty="0" smtClean="0"/>
              <a:t>filtros </a:t>
            </a:r>
            <a:r>
              <a:rPr lang="pt-PT" sz="2400" b="1" dirty="0"/>
              <a:t>solares </a:t>
            </a:r>
            <a:r>
              <a:rPr lang="pt-PT" sz="2400" dirty="0" smtClean="0"/>
              <a:t>que absorvem ou reflectem a radiação solar:</a:t>
            </a:r>
          </a:p>
          <a:p>
            <a:pPr lvl="1">
              <a:spcBef>
                <a:spcPts val="1200"/>
              </a:spcBef>
              <a:buFont typeface="Courier New" pitchFamily="49" charset="0"/>
              <a:buChar char="o"/>
            </a:pPr>
            <a:r>
              <a:rPr lang="pt-PT" sz="2400" b="1" dirty="0" smtClean="0"/>
              <a:t>Filtros químicos - </a:t>
            </a:r>
            <a:r>
              <a:rPr lang="pt-PT" sz="2400" dirty="0"/>
              <a:t>F</a:t>
            </a:r>
            <a:r>
              <a:rPr lang="pt-PT" sz="2400" dirty="0" smtClean="0"/>
              <a:t>ormados por </a:t>
            </a:r>
            <a:r>
              <a:rPr lang="pt-PT" sz="2400" b="1" dirty="0" smtClean="0"/>
              <a:t>moléculas orgânicas </a:t>
            </a:r>
            <a:r>
              <a:rPr lang="pt-PT" sz="2400" dirty="0" smtClean="0"/>
              <a:t>que </a:t>
            </a:r>
            <a:r>
              <a:rPr lang="pt-PT" sz="2400" b="1" dirty="0" smtClean="0"/>
              <a:t>absorvem</a:t>
            </a:r>
            <a:r>
              <a:rPr lang="pt-PT" sz="2400" dirty="0" smtClean="0"/>
              <a:t> as radiações UVA e UVB;</a:t>
            </a:r>
          </a:p>
          <a:p>
            <a:pPr lvl="1">
              <a:spcBef>
                <a:spcPts val="1200"/>
              </a:spcBef>
              <a:buFont typeface="Courier New" pitchFamily="49" charset="0"/>
              <a:buChar char="o"/>
            </a:pPr>
            <a:r>
              <a:rPr lang="pt-PT" sz="2400" b="1" dirty="0"/>
              <a:t>Filtros</a:t>
            </a:r>
            <a:r>
              <a:rPr lang="pt-PT" sz="2400" b="1" dirty="0" smtClean="0"/>
              <a:t> físicos </a:t>
            </a:r>
            <a:r>
              <a:rPr lang="pt-PT" sz="2400" dirty="0" smtClean="0"/>
              <a:t>(ecrãs minerais) - </a:t>
            </a:r>
            <a:r>
              <a:rPr lang="pt-PT" sz="2400" dirty="0"/>
              <a:t>F</a:t>
            </a:r>
            <a:r>
              <a:rPr lang="pt-PT" sz="2400" dirty="0" smtClean="0"/>
              <a:t>ormados por </a:t>
            </a:r>
            <a:r>
              <a:rPr lang="pt-PT" sz="2400" b="1" dirty="0" smtClean="0"/>
              <a:t>compostos inorgânicos</a:t>
            </a:r>
            <a:r>
              <a:rPr lang="pt-PT" sz="2400" dirty="0" smtClean="0"/>
              <a:t> (óxidos de zinco e de titânio) que </a:t>
            </a:r>
            <a:r>
              <a:rPr lang="pt-PT" sz="2400" b="1" dirty="0" smtClean="0"/>
              <a:t>reflectem</a:t>
            </a:r>
            <a:r>
              <a:rPr lang="pt-PT" sz="2400" dirty="0" smtClean="0"/>
              <a:t> a maior parte da radiação solar. São </a:t>
            </a:r>
            <a:r>
              <a:rPr lang="pt-PT" sz="2400" b="1" dirty="0" smtClean="0"/>
              <a:t>mais eficazes </a:t>
            </a:r>
            <a:r>
              <a:rPr lang="pt-PT" sz="2400" dirty="0" smtClean="0"/>
              <a:t>do que os filtros químicos.</a:t>
            </a:r>
            <a:endParaRPr lang="pt-PT" sz="2400" dirty="0"/>
          </a:p>
          <a:p>
            <a:pPr marL="457200" lvl="1" indent="0">
              <a:buNone/>
            </a:pP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280463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1758</TotalTime>
  <Words>847</Words>
  <Application>Microsoft Office PowerPoint</Application>
  <PresentationFormat>Apresentação no Ecrã (4:3)</PresentationFormat>
  <Paragraphs>106</Paragraphs>
  <Slides>25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25</vt:i4>
      </vt:variant>
    </vt:vector>
  </HeadingPairs>
  <TitlesOfParts>
    <vt:vector size="26" baseType="lpstr">
      <vt:lpstr>Tema do Office</vt:lpstr>
      <vt:lpstr>5. MOLÉCULAS NA TROPOSFERA </vt:lpstr>
      <vt:lpstr>OBJECTIVOS</vt:lpstr>
      <vt:lpstr>FORMAÇÃO E DECOMPOSIÇÃO DO OZONO</vt:lpstr>
      <vt:lpstr>FORMAÇÃO E DECOMPOSIÇÃO DO OZONO</vt:lpstr>
      <vt:lpstr>FORMAÇÃO E DECOMPOSIÇÃO DO OZONO</vt:lpstr>
      <vt:lpstr>FORMAÇÃO E DECOMPOSIÇÃO DO OZONO</vt:lpstr>
      <vt:lpstr>FILTROS SOLARES</vt:lpstr>
      <vt:lpstr>FILTROS SOLARES</vt:lpstr>
      <vt:lpstr>FILTROS SOLARES</vt:lpstr>
      <vt:lpstr>FILTROS SOLARES</vt:lpstr>
      <vt:lpstr>CAMADA DE OZONO</vt:lpstr>
      <vt:lpstr>CAMADA DE OZONO</vt:lpstr>
      <vt:lpstr>ALTERAÇÃO DO EQUILÍBRIO DE FORMAÇÃO E DECOMPOSIÇÃO DO OZONO</vt:lpstr>
      <vt:lpstr>ALTERAÇÃO DO EQUILÍBRIO DE FORMAÇÃO E DECOMPOSIÇÃO DO OZONO</vt:lpstr>
      <vt:lpstr>ALTERAÇÃO DO EQUILÍBRIO DE FORMAÇÃO E DECOMPOSIÇÃO DO OZONO</vt:lpstr>
      <vt:lpstr>DESTRUIÇÃO DO OZONO</vt:lpstr>
      <vt:lpstr>DESTRUIÇÃO DO OZONO</vt:lpstr>
      <vt:lpstr>DESTRUIÇÃO DO OZONO</vt:lpstr>
      <vt:lpstr>BURACO DE OZONO</vt:lpstr>
      <vt:lpstr>BURACO DE OZONO</vt:lpstr>
      <vt:lpstr>BURACO DE OZONO</vt:lpstr>
      <vt:lpstr>BURACO DE OZONO</vt:lpstr>
      <vt:lpstr>Apresentação do PowerPoint</vt:lpstr>
      <vt:lpstr>Apresentação do PowerPoint</vt:lpstr>
      <vt:lpstr>BIBLIOGRAFIA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 · O OZONO NA ESTRATOSFERA</dc:title>
  <dc:creator>Nelson</dc:creator>
  <cp:lastModifiedBy>Nelson</cp:lastModifiedBy>
  <cp:revision>69</cp:revision>
  <dcterms:created xsi:type="dcterms:W3CDTF">2011-03-10T15:48:38Z</dcterms:created>
  <dcterms:modified xsi:type="dcterms:W3CDTF">2011-08-25T00:53:50Z</dcterms:modified>
</cp:coreProperties>
</file>